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256" r:id="rId3"/>
    <p:sldId id="266" r:id="rId5"/>
    <p:sldId id="258" r:id="rId6"/>
    <p:sldId id="267" r:id="rId7"/>
    <p:sldId id="260" r:id="rId8"/>
    <p:sldId id="261" r:id="rId9"/>
    <p:sldId id="262" r:id="rId10"/>
    <p:sldId id="263" r:id="rId11"/>
    <p:sldId id="265" r:id="rId12"/>
  </p:sldIdLst>
  <p:sldSz cx="14630400" cy="8229600"/>
  <p:notesSz cx="8229600" cy="14630400"/>
  <p:embeddedFontLst>
    <p:embeddedFont>
      <p:font typeface="Funnel Display" pitchFamily="34" charset="0"/>
      <p:regular r:id="rId17"/>
    </p:embeddedFont>
    <p:embeddedFont>
      <p:font typeface="Funnel Display" pitchFamily="34" charset="-122"/>
      <p:regular r:id="rId18"/>
    </p:embeddedFont>
    <p:embeddedFont>
      <p:font typeface="Funnel Display" pitchFamily="34" charset="-120"/>
      <p:regular r:id="rId19"/>
    </p:embeddedFont>
    <p:embeddedFont>
      <p:font typeface="Funnel Sans" pitchFamily="34" charset="0"/>
      <p:regular r:id="rId20"/>
    </p:embeddedFont>
    <p:embeddedFont>
      <p:font typeface="Funnel Sans" pitchFamily="34" charset="-122"/>
      <p:regular r:id="rId21"/>
    </p:embeddedFont>
    <p:embeddedFont>
      <p:font typeface="Funnel Sans" pitchFamily="34" charset="-120"/>
      <p:regular r:id="rId22"/>
    </p:embeddedFont>
    <p:embeddedFont>
      <p:font typeface="微软雅黑" panose="020B0503020204020204" charset="-122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  <p:embeddedFont>
      <p:font typeface="等线" panose="02010600030101010101" charset="-122"/>
      <p:regular r:id="rId28"/>
    </p:embeddedFont>
    <p:embeddedFont>
      <p:font typeface="等线 Light" panose="02010600030101010101" charset="-122"/>
      <p:regular r:id="rId29"/>
    </p:embeddedFont>
    <p:embeddedFont>
      <p:font typeface="Calibri Light" panose="020F0302020204030204" charset="0"/>
      <p:regular r:id="rId30"/>
      <p:italic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15.fntdata"/><Relationship Id="rId30" Type="http://schemas.openxmlformats.org/officeDocument/2006/relationships/font" Target="fonts/font14.fntdata"/><Relationship Id="rId3" Type="http://schemas.openxmlformats.org/officeDocument/2006/relationships/slide" Target="slides/slide1.xml"/><Relationship Id="rId29" Type="http://schemas.openxmlformats.org/officeDocument/2006/relationships/font" Target="fonts/font13.fntdata"/><Relationship Id="rId28" Type="http://schemas.openxmlformats.org/officeDocument/2006/relationships/font" Target="fonts/font12.fntdata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6160" cy="7340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44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661536" y="0"/>
            <a:ext cx="3566160" cy="7340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44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3896341"/>
            <a:ext cx="3566160" cy="734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4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661536" y="13896341"/>
            <a:ext cx="3566160" cy="734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4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6.png"/><Relationship Id="rId2" Type="http://schemas.openxmlformats.org/officeDocument/2006/relationships/tags" Target="../tags/tag2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3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2" Type="http://schemas.openxmlformats.org/officeDocument/2006/relationships/slideLayout" Target="../slideLayouts/slideLayout5.xml"/><Relationship Id="rId21" Type="http://schemas.openxmlformats.org/officeDocument/2006/relationships/tags" Target="../tags/tag36.xml"/><Relationship Id="rId20" Type="http://schemas.openxmlformats.org/officeDocument/2006/relationships/tags" Target="../tags/tag35.xml"/><Relationship Id="rId2" Type="http://schemas.openxmlformats.org/officeDocument/2006/relationships/tags" Target="../tags/tag17.xml"/><Relationship Id="rId19" Type="http://schemas.openxmlformats.org/officeDocument/2006/relationships/tags" Target="../tags/tag34.xml"/><Relationship Id="rId18" Type="http://schemas.openxmlformats.org/officeDocument/2006/relationships/tags" Target="../tags/tag33.xml"/><Relationship Id="rId17" Type="http://schemas.openxmlformats.org/officeDocument/2006/relationships/tags" Target="../tags/tag32.xml"/><Relationship Id="rId16" Type="http://schemas.openxmlformats.org/officeDocument/2006/relationships/tags" Target="../tags/tag31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33092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Docker镜像构建实践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96082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基于Ubuntu平台的容器化解决方案，从基础构建到优化瘦身的完整实践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99795" y="4998720"/>
            <a:ext cx="5381625" cy="837565"/>
          </a:xfrm>
          <a:prstGeom prst="roundRect">
            <a:avLst>
              <a:gd name="adj" fmla="val 17881"/>
            </a:avLst>
          </a:prstGeom>
          <a:solidFill>
            <a:srgbClr val="D8E7F3"/>
          </a:solidFill>
        </p:spPr>
        <p:txBody>
          <a:bodyPr/>
          <a:p>
            <a:endParaRPr lang="zh-CN" altLang="en-US"/>
          </a:p>
          <a:p>
            <a:r>
              <a:rPr lang="en-US" altLang="zh-CN"/>
              <a:t>     </a:t>
            </a:r>
            <a:r>
              <a:rPr lang="zh-CN" altLang="en-US"/>
              <a:t>汇报人：</a:t>
            </a:r>
            <a:r>
              <a:rPr lang="zh-CN" altLang="en-US"/>
              <a:t>赵子航</a:t>
            </a:r>
            <a:endParaRPr lang="zh-CN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313" y="5068133"/>
            <a:ext cx="191453" cy="1914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68730" y="5010785"/>
            <a:ext cx="2931795" cy="306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zh-CN" altLang="en-US" sz="1500" dirty="0"/>
              <a:t>小组成员：王奥林，杨志</a:t>
            </a:r>
            <a:r>
              <a:rPr lang="zh-CN" altLang="en-US" sz="1500" dirty="0"/>
              <a:t>炜，李翔，邱柏豪，赵子</a:t>
            </a:r>
            <a:r>
              <a:rPr lang="zh-CN" altLang="en-US" sz="1500" dirty="0"/>
              <a:t>航</a:t>
            </a:r>
            <a:endParaRPr lang="zh-CN" alt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007860" y="1294130"/>
            <a:ext cx="5250180" cy="763270"/>
          </a:xfrm>
        </p:spPr>
        <p:txBody>
          <a:bodyPr/>
          <a:lstStyle/>
          <a:p>
            <a:pPr algn="r"/>
            <a:r>
              <a:rPr lang="zh-CN" altLang="en-US">
                <a:solidFill>
                  <a:schemeClr val="tx1"/>
                </a:solidFill>
              </a:rPr>
              <a:t>项目概览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 descr="图片1(2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7219" b="7219"/>
          <a:stretch>
            <a:fillRect/>
          </a:stretch>
        </p:blipFill>
        <p:spPr>
          <a:xfrm>
            <a:off x="1219200" y="685800"/>
            <a:ext cx="5343525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29" name="矩形: 圆角 25"/>
          <p:cNvSpPr/>
          <p:nvPr>
            <p:custDataLst>
              <p:tags r:id="rId4"/>
            </p:custDataLst>
          </p:nvPr>
        </p:nvSpPr>
        <p:spPr>
          <a:xfrm>
            <a:off x="7224003" y="2208530"/>
            <a:ext cx="6991499" cy="1339445"/>
          </a:xfrm>
          <a:prstGeom prst="roundRect">
            <a:avLst>
              <a:gd name="adj" fmla="val 11535"/>
            </a:avLst>
          </a:prstGeom>
          <a:solidFill>
            <a:srgbClr val="FFFFFF"/>
          </a:solidFill>
          <a:ln w="317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lIns="0" rIns="0" rtlCol="0" anchor="ctr">
            <a:noAutofit/>
          </a:bodyPr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椭圆 30"/>
          <p:cNvSpPr/>
          <p:nvPr>
            <p:custDataLst>
              <p:tags r:id="rId5"/>
            </p:custDataLst>
          </p:nvPr>
        </p:nvSpPr>
        <p:spPr>
          <a:xfrm>
            <a:off x="7572183" y="2552270"/>
            <a:ext cx="643720" cy="64372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75000"/>
                  <a:alpha val="100000"/>
                </a:schemeClr>
              </a:gs>
            </a:gsLst>
            <a:lin ang="7686814" scaled="0"/>
          </a:gra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en-US" altLang="zh-CN" sz="23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3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" name="矩形 31"/>
          <p:cNvSpPr/>
          <p:nvPr>
            <p:custDataLst>
              <p:tags r:id="rId6"/>
            </p:custDataLst>
          </p:nvPr>
        </p:nvSpPr>
        <p:spPr>
          <a:xfrm>
            <a:off x="8441046" y="2769803"/>
            <a:ext cx="5402811" cy="59234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indent="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Docker 24.0.5 + Docker Compose 2.4 + Python Flask</a:t>
            </a:r>
            <a:r>
              <a:rPr lang="zh-CN" altLang="en-US" sz="1400" dirty="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应用栈</a:t>
            </a:r>
            <a:endParaRPr lang="zh-CN" altLang="en-US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3" name="矩形 32"/>
          <p:cNvSpPr/>
          <p:nvPr>
            <p:custDataLst>
              <p:tags r:id="rId7"/>
            </p:custDataLst>
          </p:nvPr>
        </p:nvSpPr>
        <p:spPr>
          <a:xfrm>
            <a:off x="8441046" y="2386742"/>
            <a:ext cx="5402811" cy="32661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262626"/>
                </a:solidFill>
                <a:latin typeface="+mn-ea"/>
                <a:cs typeface="+mn-ea"/>
              </a:rPr>
              <a:t>核心技术</a:t>
            </a:r>
            <a:endParaRPr lang="zh-CN" altLang="en-US" b="1" dirty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9" name="矩形: 圆角 25"/>
          <p:cNvSpPr/>
          <p:nvPr>
            <p:custDataLst>
              <p:tags r:id="rId8"/>
            </p:custDataLst>
          </p:nvPr>
        </p:nvSpPr>
        <p:spPr>
          <a:xfrm>
            <a:off x="7224003" y="3824490"/>
            <a:ext cx="6991499" cy="1339445"/>
          </a:xfrm>
          <a:prstGeom prst="roundRect">
            <a:avLst>
              <a:gd name="adj" fmla="val 11535"/>
            </a:avLst>
          </a:prstGeom>
          <a:solidFill>
            <a:srgbClr val="FFFFFF"/>
          </a:solidFill>
          <a:ln w="3175" cap="flat" cmpd="sng" algn="ctr">
            <a:solidFill>
              <a:schemeClr val="accent2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2">
                <a:alpha val="20000"/>
              </a:schemeClr>
            </a:outerShdw>
          </a:effectLst>
        </p:spPr>
        <p:txBody>
          <a:bodyPr lIns="0" rIns="0" rtlCol="0" anchor="ctr">
            <a:noAutofit/>
          </a:bodyPr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椭圆 8"/>
          <p:cNvSpPr/>
          <p:nvPr>
            <p:custDataLst>
              <p:tags r:id="rId9"/>
            </p:custDataLst>
          </p:nvPr>
        </p:nvSpPr>
        <p:spPr>
          <a:xfrm>
            <a:off x="7572183" y="4168230"/>
            <a:ext cx="643720" cy="643720"/>
          </a:xfrm>
          <a:prstGeom prst="ellipse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75000"/>
                  <a:alpha val="100000"/>
                </a:schemeClr>
              </a:gs>
            </a:gsLst>
            <a:lin ang="7686814" scaled="0"/>
          </a:gradFill>
          <a:ln w="25400">
            <a:noFill/>
          </a:ln>
          <a:effectLst>
            <a:outerShdw blurRad="254000" dist="76200" dir="5399998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en-US" altLang="zh-CN" sz="23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3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9"/>
          <p:cNvSpPr/>
          <p:nvPr>
            <p:custDataLst>
              <p:tags r:id="rId10"/>
            </p:custDataLst>
          </p:nvPr>
        </p:nvSpPr>
        <p:spPr>
          <a:xfrm>
            <a:off x="8441046" y="4385763"/>
            <a:ext cx="5402811" cy="59234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indent="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双版本</a:t>
            </a:r>
            <a:r>
              <a:rPr lang="en-US" altLang="zh-CN" sz="1400" dirty="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Dockerfile</a:t>
            </a:r>
            <a:r>
              <a:rPr lang="zh-CN" altLang="en-US" sz="1400" dirty="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、端口映射、卷挂载、环境变量传递</a:t>
            </a:r>
            <a:endParaRPr lang="zh-CN" altLang="en-US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矩形 10"/>
          <p:cNvSpPr/>
          <p:nvPr>
            <p:custDataLst>
              <p:tags r:id="rId11"/>
            </p:custDataLst>
          </p:nvPr>
        </p:nvSpPr>
        <p:spPr>
          <a:xfrm>
            <a:off x="8441046" y="4002702"/>
            <a:ext cx="5402811" cy="32661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262626"/>
                </a:solidFill>
                <a:latin typeface="+mn-ea"/>
                <a:cs typeface="+mn-ea"/>
              </a:rPr>
              <a:t>关键功能</a:t>
            </a:r>
            <a:endParaRPr lang="zh-CN" altLang="en-US" b="1" dirty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13" name="矩形: 圆角 25"/>
          <p:cNvSpPr/>
          <p:nvPr>
            <p:custDataLst>
              <p:tags r:id="rId12"/>
            </p:custDataLst>
          </p:nvPr>
        </p:nvSpPr>
        <p:spPr>
          <a:xfrm>
            <a:off x="7224003" y="5440450"/>
            <a:ext cx="6991499" cy="1339445"/>
          </a:xfrm>
          <a:prstGeom prst="roundRect">
            <a:avLst>
              <a:gd name="adj" fmla="val 11535"/>
            </a:avLst>
          </a:prstGeom>
          <a:solidFill>
            <a:srgbClr val="FFFFFF"/>
          </a:solidFill>
          <a:ln w="3175" cap="flat" cmpd="sng" algn="ctr">
            <a:solidFill>
              <a:schemeClr val="accent3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3">
                <a:alpha val="20000"/>
              </a:schemeClr>
            </a:outerShdw>
          </a:effectLst>
        </p:spPr>
        <p:txBody>
          <a:bodyPr lIns="0" rIns="0" rtlCol="0" anchor="ctr">
            <a:noAutofit/>
          </a:bodyPr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椭圆 5"/>
          <p:cNvSpPr/>
          <p:nvPr>
            <p:custDataLst>
              <p:tags r:id="rId13"/>
            </p:custDataLst>
          </p:nvPr>
        </p:nvSpPr>
        <p:spPr>
          <a:xfrm>
            <a:off x="7572183" y="5784190"/>
            <a:ext cx="643720" cy="643720"/>
          </a:xfrm>
          <a:prstGeom prst="ellipse">
            <a:avLst/>
          </a:prstGeom>
          <a:gradFill>
            <a:gsLst>
              <a:gs pos="0">
                <a:schemeClr val="accent3">
                  <a:alpha val="100000"/>
                </a:schemeClr>
              </a:gs>
              <a:gs pos="100000">
                <a:schemeClr val="accent3">
                  <a:lumMod val="75000"/>
                  <a:alpha val="100000"/>
                </a:schemeClr>
              </a:gs>
            </a:gsLst>
            <a:lin ang="7686814" scaled="0"/>
          </a:gradFill>
          <a:ln w="25400">
            <a:noFill/>
          </a:ln>
          <a:effectLst>
            <a:outerShdw blurRad="254000" dist="76200" dir="5399998" algn="ctr" rotWithShape="0">
              <a:schemeClr val="accent3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en-US" altLang="zh-CN" sz="23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3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矩形 11"/>
          <p:cNvSpPr/>
          <p:nvPr>
            <p:custDataLst>
              <p:tags r:id="rId14"/>
            </p:custDataLst>
          </p:nvPr>
        </p:nvSpPr>
        <p:spPr>
          <a:xfrm>
            <a:off x="8441046" y="6001723"/>
            <a:ext cx="5402811" cy="59234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indent="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多阶段构建、</a:t>
            </a:r>
            <a:r>
              <a:rPr lang="en-US" altLang="zh-CN" sz="1400" dirty="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slim</a:t>
            </a:r>
            <a:r>
              <a:rPr lang="zh-CN" altLang="en-US" sz="1400" dirty="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镜像、非</a:t>
            </a:r>
            <a:r>
              <a:rPr lang="en-US" altLang="zh-CN" sz="1400" dirty="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root</a:t>
            </a:r>
            <a:r>
              <a:rPr lang="zh-CN" altLang="en-US" sz="1400" dirty="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用户运行实现镜像瘦身</a:t>
            </a:r>
            <a:endParaRPr lang="zh-CN" altLang="en-US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6"/>
          <p:cNvSpPr/>
          <p:nvPr>
            <p:custDataLst>
              <p:tags r:id="rId15"/>
            </p:custDataLst>
          </p:nvPr>
        </p:nvSpPr>
        <p:spPr>
          <a:xfrm>
            <a:off x="8441046" y="5618662"/>
            <a:ext cx="5402811" cy="32661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262626"/>
                </a:solidFill>
                <a:latin typeface="+mn-ea"/>
                <a:cs typeface="+mn-ea"/>
              </a:rPr>
              <a:t>优化成果</a:t>
            </a:r>
            <a:endParaRPr lang="zh-CN" altLang="en-US" b="1" dirty="0">
              <a:solidFill>
                <a:srgbClr val="262626"/>
              </a:solidFill>
              <a:latin typeface="+mn-ea"/>
              <a:cs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1105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9023" y="3308152"/>
            <a:ext cx="954048" cy="407551"/>
          </a:xfrm>
          <a:prstGeom prst="roundRect">
            <a:avLst>
              <a:gd name="adj" fmla="val 17881"/>
            </a:avLst>
          </a:prstGeom>
          <a:solidFill>
            <a:srgbClr val="D8E7F3"/>
          </a:solidFill>
        </p:spPr>
      </p:sp>
      <p:sp>
        <p:nvSpPr>
          <p:cNvPr id="4" name="Text 1"/>
          <p:cNvSpPr/>
          <p:nvPr/>
        </p:nvSpPr>
        <p:spPr>
          <a:xfrm>
            <a:off x="889040" y="3373160"/>
            <a:ext cx="694015" cy="2775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背景分析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9023" y="3802380"/>
            <a:ext cx="5103257" cy="6378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云原生时代的挑战</a:t>
            </a:r>
            <a:endParaRPr lang="en-US" sz="4000" dirty="0"/>
          </a:p>
        </p:txBody>
      </p:sp>
      <p:sp>
        <p:nvSpPr>
          <p:cNvPr id="6" name="Text 3"/>
          <p:cNvSpPr/>
          <p:nvPr/>
        </p:nvSpPr>
        <p:spPr>
          <a:xfrm>
            <a:off x="759023" y="4982289"/>
            <a:ext cx="255162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当前痛点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9023" y="5517952"/>
            <a:ext cx="6291620" cy="347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镜像臃肿：构建工具残留导致体积过大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9023" y="5940862"/>
            <a:ext cx="6291620" cy="347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安全风险：root权限运行存在提升风险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9023" y="6363772"/>
            <a:ext cx="6291620" cy="347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配置混乱：缺乏统一版本管理规范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9023" y="6786682"/>
            <a:ext cx="6291620" cy="347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验证困难：难以保证镜像质量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9023" y="7209592"/>
            <a:ext cx="6291620" cy="347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复现性差：异构环境难以复现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87377" y="4982289"/>
            <a:ext cx="255162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解决目标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587377" y="5517952"/>
            <a:ext cx="6291620" cy="347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编写可复现的Dockerfile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587377" y="5940862"/>
            <a:ext cx="6291620" cy="347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完整演示运行参数配置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587377" y="6363772"/>
            <a:ext cx="6291620" cy="347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建立规范版本管理机制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587377" y="6786682"/>
            <a:ext cx="6291620" cy="347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实现标准化验证体系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7587377" y="7209592"/>
            <a:ext cx="6291620" cy="347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确保跨环境一致性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28800" y="1294200"/>
            <a:ext cx="10972800" cy="763200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核心技术原理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10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4032250" y="4592320"/>
            <a:ext cx="2324735" cy="2316480"/>
          </a:xfrm>
          <a:custGeom>
            <a:avLst/>
            <a:gdLst>
              <a:gd name="T0" fmla="*/ 109 w 615"/>
              <a:gd name="T1" fmla="*/ 156 h 613"/>
              <a:gd name="T2" fmla="*/ 50 w 615"/>
              <a:gd name="T3" fmla="*/ 137 h 613"/>
              <a:gd name="T4" fmla="*/ 70 w 615"/>
              <a:gd name="T5" fmla="*/ 231 h 613"/>
              <a:gd name="T6" fmla="*/ 59 w 615"/>
              <a:gd name="T7" fmla="*/ 270 h 613"/>
              <a:gd name="T8" fmla="*/ 1 w 615"/>
              <a:gd name="T9" fmla="*/ 344 h 613"/>
              <a:gd name="T10" fmla="*/ 73 w 615"/>
              <a:gd name="T11" fmla="*/ 393 h 613"/>
              <a:gd name="T12" fmla="*/ 26 w 615"/>
              <a:gd name="T13" fmla="*/ 432 h 613"/>
              <a:gd name="T14" fmla="*/ 116 w 615"/>
              <a:gd name="T15" fmla="*/ 466 h 613"/>
              <a:gd name="T16" fmla="*/ 144 w 615"/>
              <a:gd name="T17" fmla="*/ 496 h 613"/>
              <a:gd name="T18" fmla="*/ 175 w 615"/>
              <a:gd name="T19" fmla="*/ 583 h 613"/>
              <a:gd name="T20" fmla="*/ 267 w 615"/>
              <a:gd name="T21" fmla="*/ 553 h 613"/>
              <a:gd name="T22" fmla="*/ 277 w 615"/>
              <a:gd name="T23" fmla="*/ 613 h 613"/>
              <a:gd name="T24" fmla="*/ 351 w 615"/>
              <a:gd name="T25" fmla="*/ 552 h 613"/>
              <a:gd name="T26" fmla="*/ 409 w 615"/>
              <a:gd name="T27" fmla="*/ 536 h 613"/>
              <a:gd name="T28" fmla="*/ 503 w 615"/>
              <a:gd name="T29" fmla="*/ 545 h 613"/>
              <a:gd name="T30" fmla="*/ 479 w 615"/>
              <a:gd name="T31" fmla="*/ 487 h 613"/>
              <a:gd name="T32" fmla="*/ 507 w 615"/>
              <a:gd name="T33" fmla="*/ 458 h 613"/>
              <a:gd name="T34" fmla="*/ 593 w 615"/>
              <a:gd name="T35" fmla="*/ 421 h 613"/>
              <a:gd name="T36" fmla="*/ 544 w 615"/>
              <a:gd name="T37" fmla="*/ 382 h 613"/>
              <a:gd name="T38" fmla="*/ 555 w 615"/>
              <a:gd name="T39" fmla="*/ 344 h 613"/>
              <a:gd name="T40" fmla="*/ 613 w 615"/>
              <a:gd name="T41" fmla="*/ 270 h 613"/>
              <a:gd name="T42" fmla="*/ 551 w 615"/>
              <a:gd name="T43" fmla="*/ 259 h 613"/>
              <a:gd name="T44" fmla="*/ 542 w 615"/>
              <a:gd name="T45" fmla="*/ 220 h 613"/>
              <a:gd name="T46" fmla="*/ 558 w 615"/>
              <a:gd name="T47" fmla="*/ 127 h 613"/>
              <a:gd name="T48" fmla="*/ 494 w 615"/>
              <a:gd name="T49" fmla="*/ 145 h 613"/>
              <a:gd name="T50" fmla="*/ 464 w 615"/>
              <a:gd name="T51" fmla="*/ 113 h 613"/>
              <a:gd name="T52" fmla="*/ 437 w 615"/>
              <a:gd name="T53" fmla="*/ 35 h 613"/>
              <a:gd name="T54" fmla="*/ 397 w 615"/>
              <a:gd name="T55" fmla="*/ 77 h 613"/>
              <a:gd name="T56" fmla="*/ 348 w 615"/>
              <a:gd name="T57" fmla="*/ 60 h 613"/>
              <a:gd name="T58" fmla="*/ 275 w 615"/>
              <a:gd name="T59" fmla="*/ 0 h 613"/>
              <a:gd name="T60" fmla="*/ 264 w 615"/>
              <a:gd name="T61" fmla="*/ 62 h 613"/>
              <a:gd name="T62" fmla="*/ 205 w 615"/>
              <a:gd name="T63" fmla="*/ 78 h 613"/>
              <a:gd name="T64" fmla="*/ 112 w 615"/>
              <a:gd name="T65" fmla="*/ 69 h 613"/>
              <a:gd name="T66" fmla="*/ 414 w 615"/>
              <a:gd name="T67" fmla="*/ 131 h 613"/>
              <a:gd name="T68" fmla="*/ 200 w 615"/>
              <a:gd name="T69" fmla="*/ 484 h 613"/>
              <a:gd name="T70" fmla="*/ 414 w 615"/>
              <a:gd name="T71" fmla="*/ 131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15" h="613">
                <a:moveTo>
                  <a:pt x="136" y="126"/>
                </a:moveTo>
                <a:cubicBezTo>
                  <a:pt x="126" y="135"/>
                  <a:pt x="117" y="145"/>
                  <a:pt x="109" y="156"/>
                </a:cubicBezTo>
                <a:cubicBezTo>
                  <a:pt x="108" y="155"/>
                  <a:pt x="108" y="155"/>
                  <a:pt x="108" y="155"/>
                </a:cubicBezTo>
                <a:cubicBezTo>
                  <a:pt x="50" y="137"/>
                  <a:pt x="50" y="137"/>
                  <a:pt x="50" y="137"/>
                </a:cubicBezTo>
                <a:cubicBezTo>
                  <a:pt x="21" y="192"/>
                  <a:pt x="21" y="192"/>
                  <a:pt x="21" y="192"/>
                </a:cubicBezTo>
                <a:cubicBezTo>
                  <a:pt x="70" y="231"/>
                  <a:pt x="70" y="231"/>
                  <a:pt x="70" y="231"/>
                </a:cubicBezTo>
                <a:cubicBezTo>
                  <a:pt x="66" y="244"/>
                  <a:pt x="63" y="257"/>
                  <a:pt x="61" y="270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0" y="281"/>
                  <a:pt x="0" y="281"/>
                  <a:pt x="0" y="281"/>
                </a:cubicBezTo>
                <a:cubicBezTo>
                  <a:pt x="1" y="344"/>
                  <a:pt x="1" y="344"/>
                  <a:pt x="1" y="344"/>
                </a:cubicBezTo>
                <a:cubicBezTo>
                  <a:pt x="62" y="354"/>
                  <a:pt x="62" y="354"/>
                  <a:pt x="62" y="354"/>
                </a:cubicBezTo>
                <a:cubicBezTo>
                  <a:pt x="65" y="367"/>
                  <a:pt x="69" y="380"/>
                  <a:pt x="73" y="393"/>
                </a:cubicBezTo>
                <a:cubicBezTo>
                  <a:pt x="72" y="394"/>
                  <a:pt x="72" y="394"/>
                  <a:pt x="72" y="394"/>
                </a:cubicBezTo>
                <a:cubicBezTo>
                  <a:pt x="26" y="432"/>
                  <a:pt x="26" y="432"/>
                  <a:pt x="26" y="432"/>
                </a:cubicBezTo>
                <a:cubicBezTo>
                  <a:pt x="57" y="486"/>
                  <a:pt x="57" y="486"/>
                  <a:pt x="57" y="486"/>
                </a:cubicBezTo>
                <a:cubicBezTo>
                  <a:pt x="116" y="466"/>
                  <a:pt x="116" y="466"/>
                  <a:pt x="116" y="466"/>
                </a:cubicBezTo>
                <a:cubicBezTo>
                  <a:pt x="124" y="477"/>
                  <a:pt x="128" y="483"/>
                  <a:pt x="144" y="495"/>
                </a:cubicBezTo>
                <a:cubicBezTo>
                  <a:pt x="144" y="496"/>
                  <a:pt x="144" y="496"/>
                  <a:pt x="144" y="496"/>
                </a:cubicBezTo>
                <a:cubicBezTo>
                  <a:pt x="122" y="551"/>
                  <a:pt x="122" y="551"/>
                  <a:pt x="122" y="551"/>
                </a:cubicBezTo>
                <a:cubicBezTo>
                  <a:pt x="175" y="583"/>
                  <a:pt x="175" y="583"/>
                  <a:pt x="175" y="583"/>
                </a:cubicBezTo>
                <a:cubicBezTo>
                  <a:pt x="216" y="538"/>
                  <a:pt x="216" y="538"/>
                  <a:pt x="216" y="538"/>
                </a:cubicBezTo>
                <a:cubicBezTo>
                  <a:pt x="233" y="545"/>
                  <a:pt x="249" y="550"/>
                  <a:pt x="267" y="553"/>
                </a:cubicBezTo>
                <a:cubicBezTo>
                  <a:pt x="266" y="554"/>
                  <a:pt x="266" y="554"/>
                  <a:pt x="266" y="554"/>
                </a:cubicBezTo>
                <a:cubicBezTo>
                  <a:pt x="277" y="613"/>
                  <a:pt x="277" y="613"/>
                  <a:pt x="277" y="613"/>
                </a:cubicBezTo>
                <a:cubicBezTo>
                  <a:pt x="339" y="613"/>
                  <a:pt x="339" y="613"/>
                  <a:pt x="339" y="613"/>
                </a:cubicBezTo>
                <a:cubicBezTo>
                  <a:pt x="351" y="552"/>
                  <a:pt x="351" y="552"/>
                  <a:pt x="351" y="552"/>
                </a:cubicBezTo>
                <a:cubicBezTo>
                  <a:pt x="371" y="549"/>
                  <a:pt x="390" y="543"/>
                  <a:pt x="409" y="534"/>
                </a:cubicBezTo>
                <a:cubicBezTo>
                  <a:pt x="409" y="536"/>
                  <a:pt x="409" y="536"/>
                  <a:pt x="409" y="536"/>
                </a:cubicBezTo>
                <a:cubicBezTo>
                  <a:pt x="451" y="579"/>
                  <a:pt x="451" y="579"/>
                  <a:pt x="451" y="579"/>
                </a:cubicBezTo>
                <a:cubicBezTo>
                  <a:pt x="503" y="545"/>
                  <a:pt x="503" y="545"/>
                  <a:pt x="503" y="545"/>
                </a:cubicBezTo>
                <a:cubicBezTo>
                  <a:pt x="479" y="487"/>
                  <a:pt x="479" y="487"/>
                  <a:pt x="479" y="487"/>
                </a:cubicBezTo>
                <a:cubicBezTo>
                  <a:pt x="479" y="487"/>
                  <a:pt x="479" y="487"/>
                  <a:pt x="479" y="487"/>
                </a:cubicBezTo>
                <a:cubicBezTo>
                  <a:pt x="488" y="478"/>
                  <a:pt x="497" y="468"/>
                  <a:pt x="506" y="458"/>
                </a:cubicBezTo>
                <a:cubicBezTo>
                  <a:pt x="507" y="458"/>
                  <a:pt x="507" y="458"/>
                  <a:pt x="507" y="458"/>
                </a:cubicBezTo>
                <a:cubicBezTo>
                  <a:pt x="565" y="477"/>
                  <a:pt x="565" y="477"/>
                  <a:pt x="565" y="477"/>
                </a:cubicBezTo>
                <a:cubicBezTo>
                  <a:pt x="593" y="421"/>
                  <a:pt x="593" y="421"/>
                  <a:pt x="593" y="421"/>
                </a:cubicBezTo>
                <a:cubicBezTo>
                  <a:pt x="545" y="382"/>
                  <a:pt x="545" y="382"/>
                  <a:pt x="545" y="382"/>
                </a:cubicBezTo>
                <a:cubicBezTo>
                  <a:pt x="544" y="382"/>
                  <a:pt x="544" y="382"/>
                  <a:pt x="544" y="382"/>
                </a:cubicBezTo>
                <a:cubicBezTo>
                  <a:pt x="548" y="370"/>
                  <a:pt x="551" y="357"/>
                  <a:pt x="553" y="344"/>
                </a:cubicBezTo>
                <a:cubicBezTo>
                  <a:pt x="555" y="344"/>
                  <a:pt x="555" y="344"/>
                  <a:pt x="555" y="344"/>
                </a:cubicBezTo>
                <a:cubicBezTo>
                  <a:pt x="615" y="332"/>
                  <a:pt x="615" y="332"/>
                  <a:pt x="615" y="332"/>
                </a:cubicBezTo>
                <a:cubicBezTo>
                  <a:pt x="613" y="270"/>
                  <a:pt x="613" y="270"/>
                  <a:pt x="613" y="270"/>
                </a:cubicBezTo>
                <a:cubicBezTo>
                  <a:pt x="552" y="259"/>
                  <a:pt x="552" y="259"/>
                  <a:pt x="552" y="259"/>
                </a:cubicBezTo>
                <a:cubicBezTo>
                  <a:pt x="551" y="259"/>
                  <a:pt x="551" y="259"/>
                  <a:pt x="551" y="259"/>
                </a:cubicBezTo>
                <a:cubicBezTo>
                  <a:pt x="548" y="246"/>
                  <a:pt x="545" y="233"/>
                  <a:pt x="540" y="221"/>
                </a:cubicBezTo>
                <a:cubicBezTo>
                  <a:pt x="542" y="220"/>
                  <a:pt x="542" y="220"/>
                  <a:pt x="542" y="220"/>
                </a:cubicBezTo>
                <a:cubicBezTo>
                  <a:pt x="589" y="181"/>
                  <a:pt x="589" y="181"/>
                  <a:pt x="589" y="181"/>
                </a:cubicBezTo>
                <a:cubicBezTo>
                  <a:pt x="558" y="127"/>
                  <a:pt x="558" y="127"/>
                  <a:pt x="558" y="127"/>
                </a:cubicBezTo>
                <a:cubicBezTo>
                  <a:pt x="499" y="147"/>
                  <a:pt x="499" y="147"/>
                  <a:pt x="499" y="147"/>
                </a:cubicBezTo>
                <a:cubicBezTo>
                  <a:pt x="494" y="145"/>
                  <a:pt x="494" y="145"/>
                  <a:pt x="494" y="145"/>
                </a:cubicBezTo>
                <a:cubicBezTo>
                  <a:pt x="486" y="135"/>
                  <a:pt x="479" y="127"/>
                  <a:pt x="463" y="115"/>
                </a:cubicBezTo>
                <a:cubicBezTo>
                  <a:pt x="464" y="113"/>
                  <a:pt x="464" y="113"/>
                  <a:pt x="464" y="113"/>
                </a:cubicBezTo>
                <a:cubicBezTo>
                  <a:pt x="490" y="68"/>
                  <a:pt x="490" y="68"/>
                  <a:pt x="490" y="68"/>
                </a:cubicBezTo>
                <a:cubicBezTo>
                  <a:pt x="437" y="35"/>
                  <a:pt x="437" y="35"/>
                  <a:pt x="437" y="35"/>
                </a:cubicBezTo>
                <a:cubicBezTo>
                  <a:pt x="396" y="78"/>
                  <a:pt x="396" y="78"/>
                  <a:pt x="396" y="78"/>
                </a:cubicBezTo>
                <a:cubicBezTo>
                  <a:pt x="397" y="77"/>
                  <a:pt x="397" y="77"/>
                  <a:pt x="397" y="77"/>
                </a:cubicBezTo>
                <a:cubicBezTo>
                  <a:pt x="381" y="71"/>
                  <a:pt x="365" y="65"/>
                  <a:pt x="348" y="62"/>
                </a:cubicBezTo>
                <a:cubicBezTo>
                  <a:pt x="348" y="60"/>
                  <a:pt x="348" y="60"/>
                  <a:pt x="348" y="60"/>
                </a:cubicBezTo>
                <a:cubicBezTo>
                  <a:pt x="337" y="0"/>
                  <a:pt x="337" y="0"/>
                  <a:pt x="337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264" y="62"/>
                  <a:pt x="264" y="62"/>
                  <a:pt x="264" y="62"/>
                </a:cubicBezTo>
                <a:cubicBezTo>
                  <a:pt x="264" y="62"/>
                  <a:pt x="264" y="62"/>
                  <a:pt x="264" y="62"/>
                </a:cubicBezTo>
                <a:cubicBezTo>
                  <a:pt x="244" y="66"/>
                  <a:pt x="225" y="71"/>
                  <a:pt x="206" y="79"/>
                </a:cubicBezTo>
                <a:cubicBezTo>
                  <a:pt x="205" y="78"/>
                  <a:pt x="205" y="78"/>
                  <a:pt x="205" y="78"/>
                </a:cubicBezTo>
                <a:cubicBezTo>
                  <a:pt x="163" y="34"/>
                  <a:pt x="163" y="34"/>
                  <a:pt x="163" y="34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36" y="126"/>
                  <a:pt x="136" y="126"/>
                  <a:pt x="136" y="126"/>
                </a:cubicBezTo>
                <a:close/>
                <a:moveTo>
                  <a:pt x="414" y="131"/>
                </a:moveTo>
                <a:cubicBezTo>
                  <a:pt x="512" y="190"/>
                  <a:pt x="543" y="317"/>
                  <a:pt x="483" y="414"/>
                </a:cubicBezTo>
                <a:cubicBezTo>
                  <a:pt x="424" y="512"/>
                  <a:pt x="297" y="543"/>
                  <a:pt x="200" y="484"/>
                </a:cubicBezTo>
                <a:cubicBezTo>
                  <a:pt x="102" y="425"/>
                  <a:pt x="71" y="298"/>
                  <a:pt x="130" y="200"/>
                </a:cubicBezTo>
                <a:cubicBezTo>
                  <a:pt x="189" y="102"/>
                  <a:pt x="317" y="71"/>
                  <a:pt x="414" y="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环形箭头 6"/>
          <p:cNvSpPr/>
          <p:nvPr>
            <p:custDataLst>
              <p:tags r:id="rId3"/>
            </p:custDataLst>
          </p:nvPr>
        </p:nvSpPr>
        <p:spPr>
          <a:xfrm>
            <a:off x="3204210" y="2247265"/>
            <a:ext cx="2510155" cy="2510155"/>
          </a:xfrm>
          <a:prstGeom prst="circularArrow">
            <a:avLst>
              <a:gd name="adj1" fmla="val 5781"/>
              <a:gd name="adj2" fmla="val 579983"/>
              <a:gd name="adj3" fmla="val 15894856"/>
              <a:gd name="adj4" fmla="val 11562717"/>
              <a:gd name="adj5" fmla="val 5674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1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3676650" y="2720340"/>
            <a:ext cx="1565910" cy="1565910"/>
          </a:xfrm>
          <a:custGeom>
            <a:avLst/>
            <a:gdLst>
              <a:gd name="T0" fmla="*/ 57 w 325"/>
              <a:gd name="T1" fmla="*/ 82 h 325"/>
              <a:gd name="T2" fmla="*/ 26 w 325"/>
              <a:gd name="T3" fmla="*/ 72 h 325"/>
              <a:gd name="T4" fmla="*/ 37 w 325"/>
              <a:gd name="T5" fmla="*/ 122 h 325"/>
              <a:gd name="T6" fmla="*/ 31 w 325"/>
              <a:gd name="T7" fmla="*/ 143 h 325"/>
              <a:gd name="T8" fmla="*/ 0 w 325"/>
              <a:gd name="T9" fmla="*/ 182 h 325"/>
              <a:gd name="T10" fmla="*/ 38 w 325"/>
              <a:gd name="T11" fmla="*/ 208 h 325"/>
              <a:gd name="T12" fmla="*/ 13 w 325"/>
              <a:gd name="T13" fmla="*/ 229 h 325"/>
              <a:gd name="T14" fmla="*/ 61 w 325"/>
              <a:gd name="T15" fmla="*/ 247 h 325"/>
              <a:gd name="T16" fmla="*/ 76 w 325"/>
              <a:gd name="T17" fmla="*/ 263 h 325"/>
              <a:gd name="T18" fmla="*/ 92 w 325"/>
              <a:gd name="T19" fmla="*/ 309 h 325"/>
              <a:gd name="T20" fmla="*/ 141 w 325"/>
              <a:gd name="T21" fmla="*/ 292 h 325"/>
              <a:gd name="T22" fmla="*/ 147 w 325"/>
              <a:gd name="T23" fmla="*/ 325 h 325"/>
              <a:gd name="T24" fmla="*/ 186 w 325"/>
              <a:gd name="T25" fmla="*/ 292 h 325"/>
              <a:gd name="T26" fmla="*/ 217 w 325"/>
              <a:gd name="T27" fmla="*/ 283 h 325"/>
              <a:gd name="T28" fmla="*/ 266 w 325"/>
              <a:gd name="T29" fmla="*/ 288 h 325"/>
              <a:gd name="T30" fmla="*/ 253 w 325"/>
              <a:gd name="T31" fmla="*/ 258 h 325"/>
              <a:gd name="T32" fmla="*/ 268 w 325"/>
              <a:gd name="T33" fmla="*/ 242 h 325"/>
              <a:gd name="T34" fmla="*/ 314 w 325"/>
              <a:gd name="T35" fmla="*/ 223 h 325"/>
              <a:gd name="T36" fmla="*/ 288 w 325"/>
              <a:gd name="T37" fmla="*/ 202 h 325"/>
              <a:gd name="T38" fmla="*/ 294 w 325"/>
              <a:gd name="T39" fmla="*/ 182 h 325"/>
              <a:gd name="T40" fmla="*/ 325 w 325"/>
              <a:gd name="T41" fmla="*/ 143 h 325"/>
              <a:gd name="T42" fmla="*/ 292 w 325"/>
              <a:gd name="T43" fmla="*/ 137 h 325"/>
              <a:gd name="T44" fmla="*/ 287 w 325"/>
              <a:gd name="T45" fmla="*/ 116 h 325"/>
              <a:gd name="T46" fmla="*/ 295 w 325"/>
              <a:gd name="T47" fmla="*/ 67 h 325"/>
              <a:gd name="T48" fmla="*/ 262 w 325"/>
              <a:gd name="T49" fmla="*/ 77 h 325"/>
              <a:gd name="T50" fmla="*/ 246 w 325"/>
              <a:gd name="T51" fmla="*/ 59 h 325"/>
              <a:gd name="T52" fmla="*/ 231 w 325"/>
              <a:gd name="T53" fmla="*/ 18 h 325"/>
              <a:gd name="T54" fmla="*/ 210 w 325"/>
              <a:gd name="T55" fmla="*/ 41 h 325"/>
              <a:gd name="T56" fmla="*/ 184 w 325"/>
              <a:gd name="T57" fmla="*/ 31 h 325"/>
              <a:gd name="T58" fmla="*/ 146 w 325"/>
              <a:gd name="T59" fmla="*/ 0 h 325"/>
              <a:gd name="T60" fmla="*/ 139 w 325"/>
              <a:gd name="T61" fmla="*/ 33 h 325"/>
              <a:gd name="T62" fmla="*/ 108 w 325"/>
              <a:gd name="T63" fmla="*/ 41 h 325"/>
              <a:gd name="T64" fmla="*/ 59 w 325"/>
              <a:gd name="T65" fmla="*/ 36 h 325"/>
              <a:gd name="T66" fmla="*/ 72 w 325"/>
              <a:gd name="T67" fmla="*/ 67 h 325"/>
              <a:gd name="T68" fmla="*/ 256 w 325"/>
              <a:gd name="T69" fmla="*/ 219 h 325"/>
              <a:gd name="T70" fmla="*/ 69 w 325"/>
              <a:gd name="T71" fmla="*/ 106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5" h="325">
                <a:moveTo>
                  <a:pt x="72" y="67"/>
                </a:moveTo>
                <a:cubicBezTo>
                  <a:pt x="67" y="71"/>
                  <a:pt x="62" y="77"/>
                  <a:pt x="57" y="82"/>
                </a:cubicBezTo>
                <a:cubicBezTo>
                  <a:pt x="57" y="82"/>
                  <a:pt x="57" y="82"/>
                  <a:pt x="57" y="8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101"/>
                  <a:pt x="11" y="101"/>
                  <a:pt x="11" y="101"/>
                </a:cubicBezTo>
                <a:cubicBezTo>
                  <a:pt x="37" y="122"/>
                  <a:pt x="37" y="122"/>
                  <a:pt x="37" y="122"/>
                </a:cubicBezTo>
                <a:cubicBezTo>
                  <a:pt x="35" y="129"/>
                  <a:pt x="33" y="136"/>
                  <a:pt x="32" y="143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82"/>
                  <a:pt x="0" y="182"/>
                  <a:pt x="0" y="182"/>
                </a:cubicBezTo>
                <a:cubicBezTo>
                  <a:pt x="33" y="187"/>
                  <a:pt x="33" y="187"/>
                  <a:pt x="33" y="187"/>
                </a:cubicBezTo>
                <a:cubicBezTo>
                  <a:pt x="34" y="194"/>
                  <a:pt x="36" y="201"/>
                  <a:pt x="38" y="208"/>
                </a:cubicBezTo>
                <a:cubicBezTo>
                  <a:pt x="38" y="208"/>
                  <a:pt x="38" y="208"/>
                  <a:pt x="38" y="208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61" y="247"/>
                  <a:pt x="61" y="247"/>
                  <a:pt x="61" y="247"/>
                </a:cubicBezTo>
                <a:cubicBezTo>
                  <a:pt x="66" y="252"/>
                  <a:pt x="68" y="256"/>
                  <a:pt x="76" y="262"/>
                </a:cubicBezTo>
                <a:cubicBezTo>
                  <a:pt x="76" y="263"/>
                  <a:pt x="76" y="263"/>
                  <a:pt x="76" y="263"/>
                </a:cubicBezTo>
                <a:cubicBezTo>
                  <a:pt x="64" y="292"/>
                  <a:pt x="64" y="292"/>
                  <a:pt x="64" y="292"/>
                </a:cubicBezTo>
                <a:cubicBezTo>
                  <a:pt x="92" y="309"/>
                  <a:pt x="92" y="309"/>
                  <a:pt x="92" y="309"/>
                </a:cubicBezTo>
                <a:cubicBezTo>
                  <a:pt x="114" y="285"/>
                  <a:pt x="114" y="285"/>
                  <a:pt x="114" y="285"/>
                </a:cubicBezTo>
                <a:cubicBezTo>
                  <a:pt x="123" y="288"/>
                  <a:pt x="132" y="291"/>
                  <a:pt x="141" y="292"/>
                </a:cubicBezTo>
                <a:cubicBezTo>
                  <a:pt x="141" y="293"/>
                  <a:pt x="141" y="293"/>
                  <a:pt x="141" y="293"/>
                </a:cubicBezTo>
                <a:cubicBezTo>
                  <a:pt x="147" y="325"/>
                  <a:pt x="147" y="325"/>
                  <a:pt x="147" y="325"/>
                </a:cubicBezTo>
                <a:cubicBezTo>
                  <a:pt x="179" y="324"/>
                  <a:pt x="179" y="324"/>
                  <a:pt x="179" y="324"/>
                </a:cubicBezTo>
                <a:cubicBezTo>
                  <a:pt x="186" y="292"/>
                  <a:pt x="186" y="292"/>
                  <a:pt x="186" y="292"/>
                </a:cubicBezTo>
                <a:cubicBezTo>
                  <a:pt x="196" y="290"/>
                  <a:pt x="206" y="287"/>
                  <a:pt x="216" y="283"/>
                </a:cubicBezTo>
                <a:cubicBezTo>
                  <a:pt x="217" y="283"/>
                  <a:pt x="217" y="283"/>
                  <a:pt x="217" y="283"/>
                </a:cubicBezTo>
                <a:cubicBezTo>
                  <a:pt x="239" y="307"/>
                  <a:pt x="239" y="307"/>
                  <a:pt x="239" y="307"/>
                </a:cubicBezTo>
                <a:cubicBezTo>
                  <a:pt x="266" y="288"/>
                  <a:pt x="266" y="288"/>
                  <a:pt x="266" y="288"/>
                </a:cubicBezTo>
                <a:cubicBezTo>
                  <a:pt x="253" y="258"/>
                  <a:pt x="253" y="258"/>
                  <a:pt x="253" y="258"/>
                </a:cubicBezTo>
                <a:cubicBezTo>
                  <a:pt x="253" y="258"/>
                  <a:pt x="253" y="258"/>
                  <a:pt x="253" y="258"/>
                </a:cubicBezTo>
                <a:cubicBezTo>
                  <a:pt x="258" y="253"/>
                  <a:pt x="263" y="248"/>
                  <a:pt x="268" y="242"/>
                </a:cubicBezTo>
                <a:cubicBezTo>
                  <a:pt x="268" y="242"/>
                  <a:pt x="268" y="242"/>
                  <a:pt x="268" y="242"/>
                </a:cubicBezTo>
                <a:cubicBezTo>
                  <a:pt x="299" y="252"/>
                  <a:pt x="299" y="252"/>
                  <a:pt x="299" y="252"/>
                </a:cubicBezTo>
                <a:cubicBezTo>
                  <a:pt x="314" y="223"/>
                  <a:pt x="314" y="223"/>
                  <a:pt x="314" y="223"/>
                </a:cubicBezTo>
                <a:cubicBezTo>
                  <a:pt x="288" y="202"/>
                  <a:pt x="288" y="202"/>
                  <a:pt x="288" y="202"/>
                </a:cubicBezTo>
                <a:cubicBezTo>
                  <a:pt x="288" y="202"/>
                  <a:pt x="288" y="202"/>
                  <a:pt x="288" y="202"/>
                </a:cubicBezTo>
                <a:cubicBezTo>
                  <a:pt x="290" y="195"/>
                  <a:pt x="292" y="189"/>
                  <a:pt x="293" y="182"/>
                </a:cubicBezTo>
                <a:cubicBezTo>
                  <a:pt x="294" y="182"/>
                  <a:pt x="294" y="182"/>
                  <a:pt x="294" y="182"/>
                </a:cubicBezTo>
                <a:cubicBezTo>
                  <a:pt x="325" y="175"/>
                  <a:pt x="325" y="175"/>
                  <a:pt x="325" y="175"/>
                </a:cubicBezTo>
                <a:cubicBezTo>
                  <a:pt x="325" y="143"/>
                  <a:pt x="325" y="143"/>
                  <a:pt x="325" y="143"/>
                </a:cubicBezTo>
                <a:cubicBezTo>
                  <a:pt x="292" y="137"/>
                  <a:pt x="292" y="137"/>
                  <a:pt x="292" y="137"/>
                </a:cubicBezTo>
                <a:cubicBezTo>
                  <a:pt x="292" y="137"/>
                  <a:pt x="292" y="137"/>
                  <a:pt x="292" y="137"/>
                </a:cubicBezTo>
                <a:cubicBezTo>
                  <a:pt x="290" y="130"/>
                  <a:pt x="288" y="123"/>
                  <a:pt x="286" y="117"/>
                </a:cubicBezTo>
                <a:cubicBezTo>
                  <a:pt x="287" y="116"/>
                  <a:pt x="287" y="116"/>
                  <a:pt x="287" y="116"/>
                </a:cubicBezTo>
                <a:cubicBezTo>
                  <a:pt x="312" y="96"/>
                  <a:pt x="312" y="96"/>
                  <a:pt x="312" y="96"/>
                </a:cubicBezTo>
                <a:cubicBezTo>
                  <a:pt x="295" y="67"/>
                  <a:pt x="295" y="67"/>
                  <a:pt x="295" y="67"/>
                </a:cubicBezTo>
                <a:cubicBezTo>
                  <a:pt x="264" y="78"/>
                  <a:pt x="264" y="78"/>
                  <a:pt x="264" y="78"/>
                </a:cubicBezTo>
                <a:cubicBezTo>
                  <a:pt x="262" y="77"/>
                  <a:pt x="262" y="77"/>
                  <a:pt x="262" y="77"/>
                </a:cubicBezTo>
                <a:cubicBezTo>
                  <a:pt x="257" y="71"/>
                  <a:pt x="253" y="67"/>
                  <a:pt x="245" y="61"/>
                </a:cubicBezTo>
                <a:cubicBezTo>
                  <a:pt x="246" y="59"/>
                  <a:pt x="246" y="59"/>
                  <a:pt x="246" y="59"/>
                </a:cubicBezTo>
                <a:cubicBezTo>
                  <a:pt x="259" y="36"/>
                  <a:pt x="259" y="36"/>
                  <a:pt x="259" y="36"/>
                </a:cubicBezTo>
                <a:cubicBezTo>
                  <a:pt x="231" y="18"/>
                  <a:pt x="231" y="18"/>
                  <a:pt x="231" y="18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01" y="37"/>
                  <a:pt x="193" y="34"/>
                  <a:pt x="184" y="33"/>
                </a:cubicBezTo>
                <a:cubicBezTo>
                  <a:pt x="184" y="31"/>
                  <a:pt x="184" y="31"/>
                  <a:pt x="184" y="31"/>
                </a:cubicBezTo>
                <a:cubicBezTo>
                  <a:pt x="178" y="0"/>
                  <a:pt x="178" y="0"/>
                  <a:pt x="178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39" y="32"/>
                  <a:pt x="139" y="32"/>
                  <a:pt x="139" y="32"/>
                </a:cubicBezTo>
                <a:cubicBezTo>
                  <a:pt x="139" y="33"/>
                  <a:pt x="139" y="33"/>
                  <a:pt x="139" y="33"/>
                </a:cubicBezTo>
                <a:cubicBezTo>
                  <a:pt x="129" y="34"/>
                  <a:pt x="119" y="37"/>
                  <a:pt x="109" y="42"/>
                </a:cubicBezTo>
                <a:cubicBezTo>
                  <a:pt x="108" y="41"/>
                  <a:pt x="108" y="41"/>
                  <a:pt x="108" y="41"/>
                </a:cubicBezTo>
                <a:cubicBezTo>
                  <a:pt x="86" y="18"/>
                  <a:pt x="86" y="18"/>
                  <a:pt x="86" y="18"/>
                </a:cubicBezTo>
                <a:cubicBezTo>
                  <a:pt x="59" y="36"/>
                  <a:pt x="59" y="36"/>
                  <a:pt x="59" y="36"/>
                </a:cubicBezTo>
                <a:cubicBezTo>
                  <a:pt x="72" y="66"/>
                  <a:pt x="72" y="66"/>
                  <a:pt x="72" y="66"/>
                </a:cubicBezTo>
                <a:lnTo>
                  <a:pt x="72" y="67"/>
                </a:lnTo>
                <a:close/>
                <a:moveTo>
                  <a:pt x="219" y="69"/>
                </a:moveTo>
                <a:cubicBezTo>
                  <a:pt x="271" y="100"/>
                  <a:pt x="287" y="167"/>
                  <a:pt x="256" y="219"/>
                </a:cubicBezTo>
                <a:cubicBezTo>
                  <a:pt x="224" y="271"/>
                  <a:pt x="157" y="287"/>
                  <a:pt x="106" y="256"/>
                </a:cubicBezTo>
                <a:cubicBezTo>
                  <a:pt x="54" y="225"/>
                  <a:pt x="37" y="157"/>
                  <a:pt x="69" y="106"/>
                </a:cubicBezTo>
                <a:cubicBezTo>
                  <a:pt x="100" y="54"/>
                  <a:pt x="167" y="38"/>
                  <a:pt x="219" y="6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2244090" y="3922395"/>
            <a:ext cx="1891030" cy="1889760"/>
          </a:xfrm>
          <a:custGeom>
            <a:avLst/>
            <a:gdLst>
              <a:gd name="T0" fmla="*/ 97 w 547"/>
              <a:gd name="T1" fmla="*/ 139 h 547"/>
              <a:gd name="T2" fmla="*/ 44 w 547"/>
              <a:gd name="T3" fmla="*/ 122 h 547"/>
              <a:gd name="T4" fmla="*/ 62 w 547"/>
              <a:gd name="T5" fmla="*/ 206 h 547"/>
              <a:gd name="T6" fmla="*/ 52 w 547"/>
              <a:gd name="T7" fmla="*/ 240 h 547"/>
              <a:gd name="T8" fmla="*/ 1 w 547"/>
              <a:gd name="T9" fmla="*/ 306 h 547"/>
              <a:gd name="T10" fmla="*/ 65 w 547"/>
              <a:gd name="T11" fmla="*/ 350 h 547"/>
              <a:gd name="T12" fmla="*/ 23 w 547"/>
              <a:gd name="T13" fmla="*/ 385 h 547"/>
              <a:gd name="T14" fmla="*/ 103 w 547"/>
              <a:gd name="T15" fmla="*/ 416 h 547"/>
              <a:gd name="T16" fmla="*/ 128 w 547"/>
              <a:gd name="T17" fmla="*/ 442 h 547"/>
              <a:gd name="T18" fmla="*/ 155 w 547"/>
              <a:gd name="T19" fmla="*/ 520 h 547"/>
              <a:gd name="T20" fmla="*/ 237 w 547"/>
              <a:gd name="T21" fmla="*/ 492 h 547"/>
              <a:gd name="T22" fmla="*/ 247 w 547"/>
              <a:gd name="T23" fmla="*/ 547 h 547"/>
              <a:gd name="T24" fmla="*/ 312 w 547"/>
              <a:gd name="T25" fmla="*/ 492 h 547"/>
              <a:gd name="T26" fmla="*/ 364 w 547"/>
              <a:gd name="T27" fmla="*/ 477 h 547"/>
              <a:gd name="T28" fmla="*/ 448 w 547"/>
              <a:gd name="T29" fmla="*/ 486 h 547"/>
              <a:gd name="T30" fmla="*/ 426 w 547"/>
              <a:gd name="T31" fmla="*/ 434 h 547"/>
              <a:gd name="T32" fmla="*/ 451 w 547"/>
              <a:gd name="T33" fmla="*/ 408 h 547"/>
              <a:gd name="T34" fmla="*/ 528 w 547"/>
              <a:gd name="T35" fmla="*/ 376 h 547"/>
              <a:gd name="T36" fmla="*/ 484 w 547"/>
              <a:gd name="T37" fmla="*/ 341 h 547"/>
              <a:gd name="T38" fmla="*/ 494 w 547"/>
              <a:gd name="T39" fmla="*/ 306 h 547"/>
              <a:gd name="T40" fmla="*/ 546 w 547"/>
              <a:gd name="T41" fmla="*/ 240 h 547"/>
              <a:gd name="T42" fmla="*/ 491 w 547"/>
              <a:gd name="T43" fmla="*/ 231 h 547"/>
              <a:gd name="T44" fmla="*/ 483 w 547"/>
              <a:gd name="T45" fmla="*/ 196 h 547"/>
              <a:gd name="T46" fmla="*/ 497 w 547"/>
              <a:gd name="T47" fmla="*/ 113 h 547"/>
              <a:gd name="T48" fmla="*/ 440 w 547"/>
              <a:gd name="T49" fmla="*/ 130 h 547"/>
              <a:gd name="T50" fmla="*/ 413 w 547"/>
              <a:gd name="T51" fmla="*/ 101 h 547"/>
              <a:gd name="T52" fmla="*/ 389 w 547"/>
              <a:gd name="T53" fmla="*/ 32 h 547"/>
              <a:gd name="T54" fmla="*/ 353 w 547"/>
              <a:gd name="T55" fmla="*/ 69 h 547"/>
              <a:gd name="T56" fmla="*/ 310 w 547"/>
              <a:gd name="T57" fmla="*/ 53 h 547"/>
              <a:gd name="T58" fmla="*/ 245 w 547"/>
              <a:gd name="T59" fmla="*/ 0 h 547"/>
              <a:gd name="T60" fmla="*/ 235 w 547"/>
              <a:gd name="T61" fmla="*/ 55 h 547"/>
              <a:gd name="T62" fmla="*/ 182 w 547"/>
              <a:gd name="T63" fmla="*/ 69 h 547"/>
              <a:gd name="T64" fmla="*/ 99 w 547"/>
              <a:gd name="T65" fmla="*/ 61 h 547"/>
              <a:gd name="T66" fmla="*/ 121 w 547"/>
              <a:gd name="T67" fmla="*/ 113 h 547"/>
              <a:gd name="T68" fmla="*/ 430 w 547"/>
              <a:gd name="T69" fmla="*/ 369 h 547"/>
              <a:gd name="T70" fmla="*/ 116 w 547"/>
              <a:gd name="T71" fmla="*/ 178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47" h="547">
                <a:moveTo>
                  <a:pt x="121" y="113"/>
                </a:moveTo>
                <a:cubicBezTo>
                  <a:pt x="112" y="121"/>
                  <a:pt x="104" y="129"/>
                  <a:pt x="97" y="139"/>
                </a:cubicBezTo>
                <a:cubicBezTo>
                  <a:pt x="95" y="138"/>
                  <a:pt x="95" y="138"/>
                  <a:pt x="95" y="138"/>
                </a:cubicBezTo>
                <a:cubicBezTo>
                  <a:pt x="44" y="122"/>
                  <a:pt x="44" y="122"/>
                  <a:pt x="44" y="122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62" y="206"/>
                  <a:pt x="62" y="206"/>
                  <a:pt x="62" y="206"/>
                </a:cubicBezTo>
                <a:cubicBezTo>
                  <a:pt x="58" y="217"/>
                  <a:pt x="55" y="229"/>
                  <a:pt x="53" y="240"/>
                </a:cubicBezTo>
                <a:cubicBezTo>
                  <a:pt x="52" y="240"/>
                  <a:pt x="52" y="240"/>
                  <a:pt x="52" y="240"/>
                </a:cubicBezTo>
                <a:cubicBezTo>
                  <a:pt x="0" y="251"/>
                  <a:pt x="0" y="251"/>
                  <a:pt x="0" y="251"/>
                </a:cubicBezTo>
                <a:cubicBezTo>
                  <a:pt x="1" y="306"/>
                  <a:pt x="1" y="306"/>
                  <a:pt x="1" y="306"/>
                </a:cubicBezTo>
                <a:cubicBezTo>
                  <a:pt x="55" y="316"/>
                  <a:pt x="55" y="316"/>
                  <a:pt x="55" y="316"/>
                </a:cubicBezTo>
                <a:cubicBezTo>
                  <a:pt x="57" y="328"/>
                  <a:pt x="61" y="339"/>
                  <a:pt x="65" y="350"/>
                </a:cubicBezTo>
                <a:cubicBezTo>
                  <a:pt x="64" y="351"/>
                  <a:pt x="64" y="351"/>
                  <a:pt x="64" y="351"/>
                </a:cubicBezTo>
                <a:cubicBezTo>
                  <a:pt x="23" y="385"/>
                  <a:pt x="23" y="385"/>
                  <a:pt x="23" y="385"/>
                </a:cubicBezTo>
                <a:cubicBezTo>
                  <a:pt x="50" y="433"/>
                  <a:pt x="50" y="433"/>
                  <a:pt x="50" y="433"/>
                </a:cubicBezTo>
                <a:cubicBezTo>
                  <a:pt x="103" y="416"/>
                  <a:pt x="103" y="416"/>
                  <a:pt x="103" y="416"/>
                </a:cubicBezTo>
                <a:cubicBezTo>
                  <a:pt x="110" y="425"/>
                  <a:pt x="114" y="431"/>
                  <a:pt x="128" y="442"/>
                </a:cubicBezTo>
                <a:cubicBezTo>
                  <a:pt x="128" y="442"/>
                  <a:pt x="128" y="442"/>
                  <a:pt x="128" y="442"/>
                </a:cubicBezTo>
                <a:cubicBezTo>
                  <a:pt x="108" y="491"/>
                  <a:pt x="108" y="491"/>
                  <a:pt x="108" y="491"/>
                </a:cubicBezTo>
                <a:cubicBezTo>
                  <a:pt x="155" y="520"/>
                  <a:pt x="155" y="520"/>
                  <a:pt x="155" y="520"/>
                </a:cubicBezTo>
                <a:cubicBezTo>
                  <a:pt x="192" y="480"/>
                  <a:pt x="192" y="480"/>
                  <a:pt x="192" y="480"/>
                </a:cubicBezTo>
                <a:cubicBezTo>
                  <a:pt x="207" y="485"/>
                  <a:pt x="222" y="490"/>
                  <a:pt x="237" y="492"/>
                </a:cubicBezTo>
                <a:cubicBezTo>
                  <a:pt x="237" y="494"/>
                  <a:pt x="237" y="494"/>
                  <a:pt x="237" y="494"/>
                </a:cubicBezTo>
                <a:cubicBezTo>
                  <a:pt x="247" y="547"/>
                  <a:pt x="247" y="547"/>
                  <a:pt x="247" y="547"/>
                </a:cubicBezTo>
                <a:cubicBezTo>
                  <a:pt x="302" y="546"/>
                  <a:pt x="302" y="546"/>
                  <a:pt x="302" y="546"/>
                </a:cubicBezTo>
                <a:cubicBezTo>
                  <a:pt x="312" y="492"/>
                  <a:pt x="312" y="492"/>
                  <a:pt x="312" y="492"/>
                </a:cubicBezTo>
                <a:cubicBezTo>
                  <a:pt x="330" y="489"/>
                  <a:pt x="347" y="484"/>
                  <a:pt x="364" y="476"/>
                </a:cubicBezTo>
                <a:cubicBezTo>
                  <a:pt x="364" y="477"/>
                  <a:pt x="364" y="477"/>
                  <a:pt x="364" y="477"/>
                </a:cubicBezTo>
                <a:cubicBezTo>
                  <a:pt x="402" y="516"/>
                  <a:pt x="402" y="516"/>
                  <a:pt x="402" y="516"/>
                </a:cubicBezTo>
                <a:cubicBezTo>
                  <a:pt x="448" y="486"/>
                  <a:pt x="448" y="486"/>
                  <a:pt x="448" y="486"/>
                </a:cubicBezTo>
                <a:cubicBezTo>
                  <a:pt x="426" y="434"/>
                  <a:pt x="426" y="434"/>
                  <a:pt x="426" y="434"/>
                </a:cubicBezTo>
                <a:cubicBezTo>
                  <a:pt x="426" y="434"/>
                  <a:pt x="426" y="434"/>
                  <a:pt x="426" y="434"/>
                </a:cubicBezTo>
                <a:cubicBezTo>
                  <a:pt x="435" y="426"/>
                  <a:pt x="443" y="417"/>
                  <a:pt x="450" y="408"/>
                </a:cubicBezTo>
                <a:cubicBezTo>
                  <a:pt x="451" y="408"/>
                  <a:pt x="451" y="408"/>
                  <a:pt x="451" y="408"/>
                </a:cubicBezTo>
                <a:cubicBezTo>
                  <a:pt x="503" y="425"/>
                  <a:pt x="503" y="425"/>
                  <a:pt x="503" y="425"/>
                </a:cubicBezTo>
                <a:cubicBezTo>
                  <a:pt x="528" y="376"/>
                  <a:pt x="528" y="376"/>
                  <a:pt x="528" y="376"/>
                </a:cubicBezTo>
                <a:cubicBezTo>
                  <a:pt x="485" y="341"/>
                  <a:pt x="485" y="341"/>
                  <a:pt x="485" y="341"/>
                </a:cubicBezTo>
                <a:cubicBezTo>
                  <a:pt x="484" y="341"/>
                  <a:pt x="484" y="341"/>
                  <a:pt x="484" y="341"/>
                </a:cubicBezTo>
                <a:cubicBezTo>
                  <a:pt x="488" y="329"/>
                  <a:pt x="491" y="318"/>
                  <a:pt x="493" y="306"/>
                </a:cubicBezTo>
                <a:cubicBezTo>
                  <a:pt x="494" y="306"/>
                  <a:pt x="494" y="306"/>
                  <a:pt x="494" y="306"/>
                </a:cubicBezTo>
                <a:cubicBezTo>
                  <a:pt x="547" y="296"/>
                  <a:pt x="547" y="296"/>
                  <a:pt x="547" y="296"/>
                </a:cubicBezTo>
                <a:cubicBezTo>
                  <a:pt x="546" y="240"/>
                  <a:pt x="546" y="240"/>
                  <a:pt x="546" y="240"/>
                </a:cubicBezTo>
                <a:cubicBezTo>
                  <a:pt x="491" y="231"/>
                  <a:pt x="491" y="231"/>
                  <a:pt x="491" y="231"/>
                </a:cubicBezTo>
                <a:cubicBezTo>
                  <a:pt x="491" y="231"/>
                  <a:pt x="491" y="231"/>
                  <a:pt x="491" y="231"/>
                </a:cubicBezTo>
                <a:cubicBezTo>
                  <a:pt x="488" y="219"/>
                  <a:pt x="485" y="208"/>
                  <a:pt x="481" y="197"/>
                </a:cubicBezTo>
                <a:cubicBezTo>
                  <a:pt x="483" y="196"/>
                  <a:pt x="483" y="196"/>
                  <a:pt x="483" y="196"/>
                </a:cubicBezTo>
                <a:cubicBezTo>
                  <a:pt x="524" y="161"/>
                  <a:pt x="524" y="161"/>
                  <a:pt x="524" y="161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44" y="131"/>
                  <a:pt x="444" y="131"/>
                  <a:pt x="444" y="131"/>
                </a:cubicBezTo>
                <a:cubicBezTo>
                  <a:pt x="440" y="130"/>
                  <a:pt x="440" y="130"/>
                  <a:pt x="440" y="130"/>
                </a:cubicBezTo>
                <a:cubicBezTo>
                  <a:pt x="433" y="121"/>
                  <a:pt x="426" y="113"/>
                  <a:pt x="412" y="102"/>
                </a:cubicBezTo>
                <a:cubicBezTo>
                  <a:pt x="413" y="101"/>
                  <a:pt x="413" y="101"/>
                  <a:pt x="413" y="101"/>
                </a:cubicBezTo>
                <a:cubicBezTo>
                  <a:pt x="436" y="60"/>
                  <a:pt x="436" y="60"/>
                  <a:pt x="436" y="60"/>
                </a:cubicBezTo>
                <a:cubicBezTo>
                  <a:pt x="389" y="32"/>
                  <a:pt x="389" y="32"/>
                  <a:pt x="389" y="32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39" y="63"/>
                  <a:pt x="324" y="58"/>
                  <a:pt x="309" y="56"/>
                </a:cubicBezTo>
                <a:cubicBezTo>
                  <a:pt x="310" y="53"/>
                  <a:pt x="310" y="53"/>
                  <a:pt x="310" y="53"/>
                </a:cubicBezTo>
                <a:cubicBezTo>
                  <a:pt x="300" y="0"/>
                  <a:pt x="300" y="0"/>
                  <a:pt x="300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35" y="55"/>
                  <a:pt x="235" y="55"/>
                  <a:pt x="235" y="55"/>
                </a:cubicBezTo>
                <a:cubicBezTo>
                  <a:pt x="217" y="58"/>
                  <a:pt x="200" y="64"/>
                  <a:pt x="183" y="71"/>
                </a:cubicBezTo>
                <a:cubicBezTo>
                  <a:pt x="182" y="69"/>
                  <a:pt x="182" y="69"/>
                  <a:pt x="182" y="69"/>
                </a:cubicBezTo>
                <a:cubicBezTo>
                  <a:pt x="145" y="30"/>
                  <a:pt x="145" y="30"/>
                  <a:pt x="145" y="30"/>
                </a:cubicBezTo>
                <a:cubicBezTo>
                  <a:pt x="99" y="61"/>
                  <a:pt x="99" y="61"/>
                  <a:pt x="99" y="61"/>
                </a:cubicBezTo>
                <a:cubicBezTo>
                  <a:pt x="121" y="112"/>
                  <a:pt x="121" y="112"/>
                  <a:pt x="121" y="112"/>
                </a:cubicBezTo>
                <a:lnTo>
                  <a:pt x="121" y="113"/>
                </a:lnTo>
                <a:close/>
                <a:moveTo>
                  <a:pt x="369" y="116"/>
                </a:moveTo>
                <a:cubicBezTo>
                  <a:pt x="455" y="169"/>
                  <a:pt x="483" y="282"/>
                  <a:pt x="430" y="369"/>
                </a:cubicBezTo>
                <a:cubicBezTo>
                  <a:pt x="378" y="456"/>
                  <a:pt x="264" y="484"/>
                  <a:pt x="177" y="431"/>
                </a:cubicBezTo>
                <a:cubicBezTo>
                  <a:pt x="91" y="378"/>
                  <a:pt x="63" y="265"/>
                  <a:pt x="116" y="178"/>
                </a:cubicBezTo>
                <a:cubicBezTo>
                  <a:pt x="168" y="91"/>
                  <a:pt x="282" y="64"/>
                  <a:pt x="369" y="11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环形箭头 8"/>
          <p:cNvSpPr/>
          <p:nvPr>
            <p:custDataLst>
              <p:tags r:id="rId6"/>
            </p:custDataLst>
          </p:nvPr>
        </p:nvSpPr>
        <p:spPr>
          <a:xfrm flipH="1">
            <a:off x="1837690" y="3460115"/>
            <a:ext cx="2817495" cy="2817495"/>
          </a:xfrm>
          <a:prstGeom prst="circularArrow">
            <a:avLst>
              <a:gd name="adj1" fmla="val 4672"/>
              <a:gd name="adj2" fmla="val 688138"/>
              <a:gd name="adj3" fmla="val 824476"/>
              <a:gd name="adj4" fmla="val 16616669"/>
              <a:gd name="adj5" fmla="val 6514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环形箭头 30"/>
          <p:cNvSpPr/>
          <p:nvPr>
            <p:custDataLst>
              <p:tags r:id="rId7"/>
            </p:custDataLst>
          </p:nvPr>
        </p:nvSpPr>
        <p:spPr>
          <a:xfrm>
            <a:off x="3534410" y="4091305"/>
            <a:ext cx="3321050" cy="3320415"/>
          </a:xfrm>
          <a:prstGeom prst="circularArrow">
            <a:avLst>
              <a:gd name="adj1" fmla="val 5068"/>
              <a:gd name="adj2" fmla="val 670356"/>
              <a:gd name="adj3" fmla="val 1731422"/>
              <a:gd name="adj4" fmla="val 16417229"/>
              <a:gd name="adj5" fmla="val 6055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图片 13" descr="343439383331313b343532303032343bb7a2b2bcb9dcc0ed"/>
          <p:cNvSpPr/>
          <p:nvPr>
            <p:custDataLst>
              <p:tags r:id="rId8"/>
            </p:custDataLst>
          </p:nvPr>
        </p:nvSpPr>
        <p:spPr>
          <a:xfrm>
            <a:off x="4881880" y="5538470"/>
            <a:ext cx="626745" cy="425450"/>
          </a:xfrm>
          <a:custGeom>
            <a:avLst/>
            <a:gdLst>
              <a:gd name="connsiteX0" fmla="*/ 454748 w 539114"/>
              <a:gd name="connsiteY0" fmla="*/ 160944 h 365828"/>
              <a:gd name="connsiteX1" fmla="*/ 338707 w 539114"/>
              <a:gd name="connsiteY1" fmla="*/ 996 h 365828"/>
              <a:gd name="connsiteX2" fmla="*/ 197515 w 539114"/>
              <a:gd name="connsiteY2" fmla="*/ 94259 h 365828"/>
              <a:gd name="connsiteX3" fmla="*/ 120784 w 539114"/>
              <a:gd name="connsiteY3" fmla="*/ 88392 h 365828"/>
              <a:gd name="connsiteX4" fmla="*/ 88109 w 539114"/>
              <a:gd name="connsiteY4" fmla="*/ 160638 h 365828"/>
              <a:gd name="connsiteX5" fmla="*/ 114 w 539114"/>
              <a:gd name="connsiteY5" fmla="*/ 271677 h 365828"/>
              <a:gd name="connsiteX6" fmla="*/ 95631 w 539114"/>
              <a:gd name="connsiteY6" fmla="*/ 365947 h 365828"/>
              <a:gd name="connsiteX7" fmla="*/ 242920 w 539114"/>
              <a:gd name="connsiteY7" fmla="*/ 365947 h 365828"/>
              <a:gd name="connsiteX8" fmla="*/ 242920 w 539114"/>
              <a:gd name="connsiteY8" fmla="*/ 268394 h 365828"/>
              <a:gd name="connsiteX9" fmla="*/ 196627 w 539114"/>
              <a:gd name="connsiteY9" fmla="*/ 268394 h 365828"/>
              <a:gd name="connsiteX10" fmla="*/ 274476 w 539114"/>
              <a:gd name="connsiteY10" fmla="*/ 180954 h 365828"/>
              <a:gd name="connsiteX11" fmla="*/ 352326 w 539114"/>
              <a:gd name="connsiteY11" fmla="*/ 268394 h 365828"/>
              <a:gd name="connsiteX12" fmla="*/ 306031 w 539114"/>
              <a:gd name="connsiteY12" fmla="*/ 268394 h 365828"/>
              <a:gd name="connsiteX13" fmla="*/ 306031 w 539114"/>
              <a:gd name="connsiteY13" fmla="*/ 365947 h 365828"/>
              <a:gd name="connsiteX14" fmla="*/ 439703 w 539114"/>
              <a:gd name="connsiteY14" fmla="*/ 365947 h 365828"/>
              <a:gd name="connsiteX15" fmla="*/ 538962 w 539114"/>
              <a:gd name="connsiteY15" fmla="*/ 277237 h 365828"/>
              <a:gd name="connsiteX16" fmla="*/ 454748 w 539114"/>
              <a:gd name="connsiteY16" fmla="*/ 160944 h 36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114" h="365828">
                <a:moveTo>
                  <a:pt x="454748" y="160944"/>
                </a:moveTo>
                <a:cubicBezTo>
                  <a:pt x="454748" y="160944"/>
                  <a:pt x="464893" y="17416"/>
                  <a:pt x="338707" y="996"/>
                </a:cubicBezTo>
                <a:cubicBezTo>
                  <a:pt x="230459" y="-10475"/>
                  <a:pt x="197515" y="94259"/>
                  <a:pt x="197515" y="94259"/>
                </a:cubicBezTo>
                <a:cubicBezTo>
                  <a:pt x="197515" y="94259"/>
                  <a:pt x="164762" y="61420"/>
                  <a:pt x="120784" y="88392"/>
                </a:cubicBezTo>
                <a:cubicBezTo>
                  <a:pt x="81126" y="113656"/>
                  <a:pt x="88109" y="160638"/>
                  <a:pt x="88109" y="160638"/>
                </a:cubicBezTo>
                <a:cubicBezTo>
                  <a:pt x="88109" y="160638"/>
                  <a:pt x="114" y="178064"/>
                  <a:pt x="114" y="271677"/>
                </a:cubicBezTo>
                <a:cubicBezTo>
                  <a:pt x="2159" y="364940"/>
                  <a:pt x="95631" y="365947"/>
                  <a:pt x="95631" y="365947"/>
                </a:cubicBezTo>
                <a:lnTo>
                  <a:pt x="242920" y="365947"/>
                </a:lnTo>
                <a:lnTo>
                  <a:pt x="242920" y="268394"/>
                </a:lnTo>
                <a:lnTo>
                  <a:pt x="196627" y="268394"/>
                </a:lnTo>
                <a:lnTo>
                  <a:pt x="274476" y="180954"/>
                </a:lnTo>
                <a:lnTo>
                  <a:pt x="352326" y="268394"/>
                </a:lnTo>
                <a:lnTo>
                  <a:pt x="306031" y="268394"/>
                </a:lnTo>
                <a:lnTo>
                  <a:pt x="306031" y="365947"/>
                </a:lnTo>
                <a:lnTo>
                  <a:pt x="439703" y="365947"/>
                </a:lnTo>
                <a:cubicBezTo>
                  <a:pt x="439703" y="365947"/>
                  <a:pt x="526810" y="365947"/>
                  <a:pt x="538962" y="277237"/>
                </a:cubicBezTo>
                <a:cubicBezTo>
                  <a:pt x="544747" y="180035"/>
                  <a:pt x="454748" y="160944"/>
                  <a:pt x="454748" y="160944"/>
                </a:cubicBezTo>
                <a:close/>
              </a:path>
            </a:pathLst>
          </a:custGeom>
          <a:solidFill>
            <a:schemeClr val="accent1"/>
          </a:solidFill>
          <a:ln w="1905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图片 9" descr="343435383038363b343532323339303bbacfcdacc7a9caf0"/>
          <p:cNvSpPr/>
          <p:nvPr>
            <p:custDataLst>
              <p:tags r:id="rId9"/>
            </p:custDataLst>
          </p:nvPr>
        </p:nvSpPr>
        <p:spPr>
          <a:xfrm>
            <a:off x="4283710" y="3295015"/>
            <a:ext cx="349885" cy="415925"/>
          </a:xfrm>
          <a:custGeom>
            <a:avLst/>
            <a:gdLst>
              <a:gd name="connsiteX0" fmla="*/ 195160 w 300837"/>
              <a:gd name="connsiteY0" fmla="*/ 3917 h 358140"/>
              <a:gd name="connsiteX1" fmla="*/ 265994 w 300837"/>
              <a:gd name="connsiteY1" fmla="*/ 59853 h 358140"/>
              <a:gd name="connsiteX2" fmla="*/ 195160 w 300837"/>
              <a:gd name="connsiteY2" fmla="*/ 59853 h 358140"/>
              <a:gd name="connsiteX3" fmla="*/ 195160 w 300837"/>
              <a:gd name="connsiteY3" fmla="*/ 3917 h 358140"/>
              <a:gd name="connsiteX4" fmla="*/ 144070 w 300837"/>
              <a:gd name="connsiteY4" fmla="*/ 311419 h 358140"/>
              <a:gd name="connsiteX5" fmla="*/ 135730 w 300837"/>
              <a:gd name="connsiteY5" fmla="*/ 344671 h 358140"/>
              <a:gd name="connsiteX6" fmla="*/ 136334 w 300837"/>
              <a:gd name="connsiteY6" fmla="*/ 357740 h 358140"/>
              <a:gd name="connsiteX7" fmla="*/ 7119 w 300837"/>
              <a:gd name="connsiteY7" fmla="*/ 357740 h 358140"/>
              <a:gd name="connsiteX8" fmla="*/ -416 w 300837"/>
              <a:gd name="connsiteY8" fmla="*/ 350268 h 358140"/>
              <a:gd name="connsiteX9" fmla="*/ -416 w 300837"/>
              <a:gd name="connsiteY9" fmla="*/ 7074 h 358140"/>
              <a:gd name="connsiteX10" fmla="*/ 7119 w 300837"/>
              <a:gd name="connsiteY10" fmla="*/ -400 h 358140"/>
              <a:gd name="connsiteX11" fmla="*/ 180090 w 300837"/>
              <a:gd name="connsiteY11" fmla="*/ -400 h 358140"/>
              <a:gd name="connsiteX12" fmla="*/ 180090 w 300837"/>
              <a:gd name="connsiteY12" fmla="*/ 67325 h 358140"/>
              <a:gd name="connsiteX13" fmla="*/ 187625 w 300837"/>
              <a:gd name="connsiteY13" fmla="*/ 74799 h 358140"/>
              <a:gd name="connsiteX14" fmla="*/ 270385 w 300837"/>
              <a:gd name="connsiteY14" fmla="*/ 74799 h 358140"/>
              <a:gd name="connsiteX15" fmla="*/ 270385 w 300837"/>
              <a:gd name="connsiteY15" fmla="*/ 194037 h 358140"/>
              <a:gd name="connsiteX16" fmla="*/ 246613 w 300837"/>
              <a:gd name="connsiteY16" fmla="*/ 205309 h 358140"/>
              <a:gd name="connsiteX17" fmla="*/ 150397 w 300837"/>
              <a:gd name="connsiteY17" fmla="*/ 300669 h 358140"/>
              <a:gd name="connsiteX18" fmla="*/ 144070 w 300837"/>
              <a:gd name="connsiteY18" fmla="*/ 311419 h 358140"/>
              <a:gd name="connsiteX19" fmla="*/ 160631 w 300837"/>
              <a:gd name="connsiteY19" fmla="*/ 311659 h 358140"/>
              <a:gd name="connsiteX20" fmla="*/ 239320 w 300837"/>
              <a:gd name="connsiteY20" fmla="*/ 233564 h 358140"/>
              <a:gd name="connsiteX21" fmla="*/ 275098 w 300837"/>
              <a:gd name="connsiteY21" fmla="*/ 269054 h 358140"/>
              <a:gd name="connsiteX22" fmla="*/ 196449 w 300837"/>
              <a:gd name="connsiteY22" fmla="*/ 347110 h 358140"/>
              <a:gd name="connsiteX23" fmla="*/ 192985 w 300837"/>
              <a:gd name="connsiteY23" fmla="*/ 349068 h 358140"/>
              <a:gd name="connsiteX24" fmla="*/ 159382 w 300837"/>
              <a:gd name="connsiteY24" fmla="*/ 357420 h 358140"/>
              <a:gd name="connsiteX25" fmla="*/ 157568 w 300837"/>
              <a:gd name="connsiteY25" fmla="*/ 357660 h 358140"/>
              <a:gd name="connsiteX26" fmla="*/ 152209 w 300837"/>
              <a:gd name="connsiteY26" fmla="*/ 355501 h 358140"/>
              <a:gd name="connsiteX27" fmla="*/ 150236 w 300837"/>
              <a:gd name="connsiteY27" fmla="*/ 348427 h 358140"/>
              <a:gd name="connsiteX28" fmla="*/ 158656 w 300837"/>
              <a:gd name="connsiteY28" fmla="*/ 315096 h 358140"/>
              <a:gd name="connsiteX29" fmla="*/ 160631 w 300837"/>
              <a:gd name="connsiteY29" fmla="*/ 311659 h 358140"/>
              <a:gd name="connsiteX30" fmla="*/ 292988 w 300837"/>
              <a:gd name="connsiteY30" fmla="*/ 215859 h 358140"/>
              <a:gd name="connsiteX31" fmla="*/ 292988 w 300837"/>
              <a:gd name="connsiteY31" fmla="*/ 251350 h 358140"/>
              <a:gd name="connsiteX32" fmla="*/ 285695 w 300837"/>
              <a:gd name="connsiteY32" fmla="*/ 258582 h 358140"/>
              <a:gd name="connsiteX33" fmla="*/ 249916 w 300837"/>
              <a:gd name="connsiteY33" fmla="*/ 223093 h 358140"/>
              <a:gd name="connsiteX34" fmla="*/ 257210 w 300837"/>
              <a:gd name="connsiteY34" fmla="*/ 215859 h 358140"/>
              <a:gd name="connsiteX35" fmla="*/ 292988 w 300837"/>
              <a:gd name="connsiteY35" fmla="*/ 215859 h 358140"/>
              <a:gd name="connsiteX36" fmla="*/ 71212 w 300837"/>
              <a:gd name="connsiteY36" fmla="*/ 107042 h 358140"/>
              <a:gd name="connsiteX37" fmla="*/ 64049 w 300837"/>
              <a:gd name="connsiteY37" fmla="*/ 114205 h 358140"/>
              <a:gd name="connsiteX38" fmla="*/ 64049 w 300837"/>
              <a:gd name="connsiteY38" fmla="*/ 121368 h 358140"/>
              <a:gd name="connsiteX39" fmla="*/ 71212 w 300837"/>
              <a:gd name="connsiteY39" fmla="*/ 128530 h 358140"/>
              <a:gd name="connsiteX40" fmla="*/ 200142 w 300837"/>
              <a:gd name="connsiteY40" fmla="*/ 128530 h 358140"/>
              <a:gd name="connsiteX41" fmla="*/ 207305 w 300837"/>
              <a:gd name="connsiteY41" fmla="*/ 121368 h 358140"/>
              <a:gd name="connsiteX42" fmla="*/ 207305 w 300837"/>
              <a:gd name="connsiteY42" fmla="*/ 114205 h 358140"/>
              <a:gd name="connsiteX43" fmla="*/ 200142 w 300837"/>
              <a:gd name="connsiteY43" fmla="*/ 107042 h 358140"/>
              <a:gd name="connsiteX44" fmla="*/ 71212 w 300837"/>
              <a:gd name="connsiteY44" fmla="*/ 107042 h 358140"/>
              <a:gd name="connsiteX45" fmla="*/ 71212 w 300837"/>
              <a:gd name="connsiteY45" fmla="*/ 164344 h 358140"/>
              <a:gd name="connsiteX46" fmla="*/ 64049 w 300837"/>
              <a:gd name="connsiteY46" fmla="*/ 171507 h 358140"/>
              <a:gd name="connsiteX47" fmla="*/ 64049 w 300837"/>
              <a:gd name="connsiteY47" fmla="*/ 178670 h 358140"/>
              <a:gd name="connsiteX48" fmla="*/ 71212 w 300837"/>
              <a:gd name="connsiteY48" fmla="*/ 185833 h 358140"/>
              <a:gd name="connsiteX49" fmla="*/ 185817 w 300837"/>
              <a:gd name="connsiteY49" fmla="*/ 185833 h 358140"/>
              <a:gd name="connsiteX50" fmla="*/ 192980 w 300837"/>
              <a:gd name="connsiteY50" fmla="*/ 178670 h 358140"/>
              <a:gd name="connsiteX51" fmla="*/ 192980 w 300837"/>
              <a:gd name="connsiteY51" fmla="*/ 171507 h 358140"/>
              <a:gd name="connsiteX52" fmla="*/ 185817 w 300837"/>
              <a:gd name="connsiteY52" fmla="*/ 164344 h 358140"/>
              <a:gd name="connsiteX53" fmla="*/ 71212 w 300837"/>
              <a:gd name="connsiteY53" fmla="*/ 164344 h 358140"/>
              <a:gd name="connsiteX54" fmla="*/ 71212 w 300837"/>
              <a:gd name="connsiteY54" fmla="*/ 221647 h 358140"/>
              <a:gd name="connsiteX55" fmla="*/ 64049 w 300837"/>
              <a:gd name="connsiteY55" fmla="*/ 228810 h 358140"/>
              <a:gd name="connsiteX56" fmla="*/ 64049 w 300837"/>
              <a:gd name="connsiteY56" fmla="*/ 235972 h 358140"/>
              <a:gd name="connsiteX57" fmla="*/ 71212 w 300837"/>
              <a:gd name="connsiteY57" fmla="*/ 243135 h 358140"/>
              <a:gd name="connsiteX58" fmla="*/ 157166 w 300837"/>
              <a:gd name="connsiteY58" fmla="*/ 243135 h 358140"/>
              <a:gd name="connsiteX59" fmla="*/ 164328 w 300837"/>
              <a:gd name="connsiteY59" fmla="*/ 235972 h 358140"/>
              <a:gd name="connsiteX60" fmla="*/ 164328 w 300837"/>
              <a:gd name="connsiteY60" fmla="*/ 228810 h 358140"/>
              <a:gd name="connsiteX61" fmla="*/ 157166 w 300837"/>
              <a:gd name="connsiteY61" fmla="*/ 221647 h 358140"/>
              <a:gd name="connsiteX62" fmla="*/ 71212 w 300837"/>
              <a:gd name="connsiteY62" fmla="*/ 221647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00837" h="358140">
                <a:moveTo>
                  <a:pt x="195160" y="3917"/>
                </a:moveTo>
                <a:lnTo>
                  <a:pt x="265994" y="59853"/>
                </a:lnTo>
                <a:lnTo>
                  <a:pt x="195160" y="59853"/>
                </a:lnTo>
                <a:lnTo>
                  <a:pt x="195160" y="3917"/>
                </a:lnTo>
                <a:moveTo>
                  <a:pt x="144070" y="311419"/>
                </a:moveTo>
                <a:lnTo>
                  <a:pt x="135730" y="344671"/>
                </a:lnTo>
                <a:cubicBezTo>
                  <a:pt x="134601" y="349028"/>
                  <a:pt x="134762" y="353583"/>
                  <a:pt x="136334" y="357740"/>
                </a:cubicBezTo>
                <a:lnTo>
                  <a:pt x="7119" y="357740"/>
                </a:lnTo>
                <a:cubicBezTo>
                  <a:pt x="2968" y="357740"/>
                  <a:pt x="-416" y="354383"/>
                  <a:pt x="-416" y="350268"/>
                </a:cubicBezTo>
                <a:lnTo>
                  <a:pt x="-416" y="7074"/>
                </a:lnTo>
                <a:cubicBezTo>
                  <a:pt x="-416" y="2957"/>
                  <a:pt x="2968" y="-400"/>
                  <a:pt x="7119" y="-400"/>
                </a:cubicBezTo>
                <a:lnTo>
                  <a:pt x="180090" y="-400"/>
                </a:lnTo>
                <a:lnTo>
                  <a:pt x="180090" y="67325"/>
                </a:lnTo>
                <a:cubicBezTo>
                  <a:pt x="180090" y="71442"/>
                  <a:pt x="183476" y="74799"/>
                  <a:pt x="187625" y="74799"/>
                </a:cubicBezTo>
                <a:lnTo>
                  <a:pt x="270385" y="74799"/>
                </a:lnTo>
                <a:lnTo>
                  <a:pt x="270385" y="194037"/>
                </a:lnTo>
                <a:cubicBezTo>
                  <a:pt x="261280" y="195077"/>
                  <a:pt x="252857" y="199033"/>
                  <a:pt x="246613" y="205309"/>
                </a:cubicBezTo>
                <a:lnTo>
                  <a:pt x="150397" y="300669"/>
                </a:lnTo>
                <a:cubicBezTo>
                  <a:pt x="147294" y="303506"/>
                  <a:pt x="145038" y="307462"/>
                  <a:pt x="144070" y="311419"/>
                </a:cubicBezTo>
                <a:moveTo>
                  <a:pt x="160631" y="311659"/>
                </a:moveTo>
                <a:lnTo>
                  <a:pt x="239320" y="233564"/>
                </a:lnTo>
                <a:lnTo>
                  <a:pt x="275098" y="269054"/>
                </a:lnTo>
                <a:lnTo>
                  <a:pt x="196449" y="347110"/>
                </a:lnTo>
                <a:cubicBezTo>
                  <a:pt x="195483" y="348110"/>
                  <a:pt x="194273" y="348748"/>
                  <a:pt x="192985" y="349068"/>
                </a:cubicBezTo>
                <a:lnTo>
                  <a:pt x="159382" y="357420"/>
                </a:lnTo>
                <a:cubicBezTo>
                  <a:pt x="158776" y="357580"/>
                  <a:pt x="158172" y="357660"/>
                  <a:pt x="157568" y="357660"/>
                </a:cubicBezTo>
                <a:cubicBezTo>
                  <a:pt x="155595" y="357660"/>
                  <a:pt x="153661" y="356901"/>
                  <a:pt x="152209" y="355501"/>
                </a:cubicBezTo>
                <a:cubicBezTo>
                  <a:pt x="150316" y="353663"/>
                  <a:pt x="149551" y="350985"/>
                  <a:pt x="150236" y="348427"/>
                </a:cubicBezTo>
                <a:lnTo>
                  <a:pt x="158656" y="315096"/>
                </a:lnTo>
                <a:cubicBezTo>
                  <a:pt x="158978" y="313818"/>
                  <a:pt x="159663" y="312537"/>
                  <a:pt x="160631" y="311659"/>
                </a:cubicBezTo>
                <a:moveTo>
                  <a:pt x="292988" y="215859"/>
                </a:moveTo>
                <a:cubicBezTo>
                  <a:pt x="302899" y="225651"/>
                  <a:pt x="302899" y="241597"/>
                  <a:pt x="292988" y="251350"/>
                </a:cubicBezTo>
                <a:lnTo>
                  <a:pt x="285695" y="258582"/>
                </a:lnTo>
                <a:lnTo>
                  <a:pt x="249916" y="223093"/>
                </a:lnTo>
                <a:lnTo>
                  <a:pt x="257210" y="215859"/>
                </a:lnTo>
                <a:cubicBezTo>
                  <a:pt x="266718" y="206308"/>
                  <a:pt x="283440" y="206308"/>
                  <a:pt x="292988" y="215859"/>
                </a:cubicBezTo>
                <a:moveTo>
                  <a:pt x="71212" y="107042"/>
                </a:moveTo>
                <a:cubicBezTo>
                  <a:pt x="67256" y="107042"/>
                  <a:pt x="64049" y="110249"/>
                  <a:pt x="64049" y="114205"/>
                </a:cubicBezTo>
                <a:lnTo>
                  <a:pt x="64049" y="121368"/>
                </a:lnTo>
                <a:cubicBezTo>
                  <a:pt x="64049" y="125324"/>
                  <a:pt x="67256" y="128530"/>
                  <a:pt x="71212" y="128530"/>
                </a:cubicBezTo>
                <a:lnTo>
                  <a:pt x="200142" y="128530"/>
                </a:lnTo>
                <a:cubicBezTo>
                  <a:pt x="204099" y="128530"/>
                  <a:pt x="207305" y="125324"/>
                  <a:pt x="207305" y="121368"/>
                </a:cubicBezTo>
                <a:lnTo>
                  <a:pt x="207305" y="114205"/>
                </a:lnTo>
                <a:cubicBezTo>
                  <a:pt x="207305" y="110249"/>
                  <a:pt x="204099" y="107042"/>
                  <a:pt x="200142" y="107042"/>
                </a:cubicBezTo>
                <a:lnTo>
                  <a:pt x="71212" y="107042"/>
                </a:lnTo>
                <a:moveTo>
                  <a:pt x="71212" y="164344"/>
                </a:moveTo>
                <a:cubicBezTo>
                  <a:pt x="67256" y="164344"/>
                  <a:pt x="64049" y="167551"/>
                  <a:pt x="64049" y="171507"/>
                </a:cubicBezTo>
                <a:lnTo>
                  <a:pt x="64049" y="178670"/>
                </a:lnTo>
                <a:cubicBezTo>
                  <a:pt x="64049" y="182626"/>
                  <a:pt x="67256" y="185833"/>
                  <a:pt x="71212" y="185833"/>
                </a:cubicBezTo>
                <a:lnTo>
                  <a:pt x="185817" y="185833"/>
                </a:lnTo>
                <a:cubicBezTo>
                  <a:pt x="189773" y="185833"/>
                  <a:pt x="192980" y="182626"/>
                  <a:pt x="192980" y="178670"/>
                </a:cubicBezTo>
                <a:lnTo>
                  <a:pt x="192980" y="171507"/>
                </a:lnTo>
                <a:cubicBezTo>
                  <a:pt x="192980" y="167551"/>
                  <a:pt x="189773" y="164344"/>
                  <a:pt x="185817" y="164344"/>
                </a:cubicBezTo>
                <a:lnTo>
                  <a:pt x="71212" y="164344"/>
                </a:lnTo>
                <a:moveTo>
                  <a:pt x="71212" y="221647"/>
                </a:moveTo>
                <a:cubicBezTo>
                  <a:pt x="67256" y="221647"/>
                  <a:pt x="64049" y="224854"/>
                  <a:pt x="64049" y="228810"/>
                </a:cubicBezTo>
                <a:lnTo>
                  <a:pt x="64049" y="235972"/>
                </a:lnTo>
                <a:cubicBezTo>
                  <a:pt x="64049" y="239929"/>
                  <a:pt x="67256" y="243135"/>
                  <a:pt x="71212" y="243135"/>
                </a:cubicBezTo>
                <a:lnTo>
                  <a:pt x="157166" y="243135"/>
                </a:lnTo>
                <a:cubicBezTo>
                  <a:pt x="161122" y="243135"/>
                  <a:pt x="164328" y="239929"/>
                  <a:pt x="164328" y="235972"/>
                </a:cubicBezTo>
                <a:lnTo>
                  <a:pt x="164328" y="228810"/>
                </a:lnTo>
                <a:cubicBezTo>
                  <a:pt x="164328" y="224854"/>
                  <a:pt x="161122" y="221647"/>
                  <a:pt x="157166" y="221647"/>
                </a:cubicBezTo>
                <a:lnTo>
                  <a:pt x="71212" y="221647"/>
                </a:lnTo>
              </a:path>
            </a:pathLst>
          </a:custGeom>
          <a:solidFill>
            <a:schemeClr val="accent1">
              <a:alpha val="60000"/>
            </a:schemeClr>
          </a:solidFill>
          <a:ln w="4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图片 11" descr="343435383037343b343532333834333bb9a4d7f7"/>
          <p:cNvSpPr/>
          <p:nvPr>
            <p:custDataLst>
              <p:tags r:id="rId10"/>
            </p:custDataLst>
          </p:nvPr>
        </p:nvSpPr>
        <p:spPr>
          <a:xfrm>
            <a:off x="2966720" y="4660265"/>
            <a:ext cx="445770" cy="414020"/>
          </a:xfrm>
          <a:custGeom>
            <a:avLst/>
            <a:gdLst>
              <a:gd name="connsiteX0" fmla="*/ 238674 w 383540"/>
              <a:gd name="connsiteY0" fmla="*/ 214735 h 356048"/>
              <a:gd name="connsiteX1" fmla="*/ 238674 w 383540"/>
              <a:gd name="connsiteY1" fmla="*/ 220977 h 356048"/>
              <a:gd name="connsiteX2" fmla="*/ 231178 w 383540"/>
              <a:gd name="connsiteY2" fmla="*/ 228512 h 356048"/>
              <a:gd name="connsiteX3" fmla="*/ 153443 w 383540"/>
              <a:gd name="connsiteY3" fmla="*/ 228512 h 356048"/>
              <a:gd name="connsiteX4" fmla="*/ 145948 w 383540"/>
              <a:gd name="connsiteY4" fmla="*/ 220977 h 356048"/>
              <a:gd name="connsiteX5" fmla="*/ 145948 w 383540"/>
              <a:gd name="connsiteY5" fmla="*/ 214735 h 356048"/>
              <a:gd name="connsiteX6" fmla="*/ 114 w 383540"/>
              <a:gd name="connsiteY6" fmla="*/ 214735 h 356048"/>
              <a:gd name="connsiteX7" fmla="*/ 114 w 383540"/>
              <a:gd name="connsiteY7" fmla="*/ 325381 h 356048"/>
              <a:gd name="connsiteX8" fmla="*/ 30523 w 383540"/>
              <a:gd name="connsiteY8" fmla="*/ 356164 h 356048"/>
              <a:gd name="connsiteX9" fmla="*/ 353243 w 383540"/>
              <a:gd name="connsiteY9" fmla="*/ 356164 h 356048"/>
              <a:gd name="connsiteX10" fmla="*/ 383651 w 383540"/>
              <a:gd name="connsiteY10" fmla="*/ 325381 h 356048"/>
              <a:gd name="connsiteX11" fmla="*/ 383651 w 383540"/>
              <a:gd name="connsiteY11" fmla="*/ 214735 h 356048"/>
              <a:gd name="connsiteX12" fmla="*/ 238674 w 383540"/>
              <a:gd name="connsiteY12" fmla="*/ 214735 h 356048"/>
              <a:gd name="connsiteX13" fmla="*/ 145948 w 383540"/>
              <a:gd name="connsiteY13" fmla="*/ 191917 h 356048"/>
              <a:gd name="connsiteX14" fmla="*/ 145948 w 383540"/>
              <a:gd name="connsiteY14" fmla="*/ 185673 h 356048"/>
              <a:gd name="connsiteX15" fmla="*/ 153443 w 383540"/>
              <a:gd name="connsiteY15" fmla="*/ 178140 h 356048"/>
              <a:gd name="connsiteX16" fmla="*/ 231178 w 383540"/>
              <a:gd name="connsiteY16" fmla="*/ 178140 h 356048"/>
              <a:gd name="connsiteX17" fmla="*/ 238674 w 383540"/>
              <a:gd name="connsiteY17" fmla="*/ 185673 h 356048"/>
              <a:gd name="connsiteX18" fmla="*/ 238674 w 383540"/>
              <a:gd name="connsiteY18" fmla="*/ 191917 h 356048"/>
              <a:gd name="connsiteX19" fmla="*/ 383654 w 383540"/>
              <a:gd name="connsiteY19" fmla="*/ 191917 h 356048"/>
              <a:gd name="connsiteX20" fmla="*/ 383651 w 383540"/>
              <a:gd name="connsiteY20" fmla="*/ 84284 h 356048"/>
              <a:gd name="connsiteX21" fmla="*/ 353457 w 383540"/>
              <a:gd name="connsiteY21" fmla="*/ 53501 h 356048"/>
              <a:gd name="connsiteX22" fmla="*/ 264372 w 383540"/>
              <a:gd name="connsiteY22" fmla="*/ 53501 h 356048"/>
              <a:gd name="connsiteX23" fmla="*/ 264372 w 383540"/>
              <a:gd name="connsiteY23" fmla="*/ 24870 h 356048"/>
              <a:gd name="connsiteX24" fmla="*/ 241887 w 383540"/>
              <a:gd name="connsiteY24" fmla="*/ 115 h 356048"/>
              <a:gd name="connsiteX25" fmla="*/ 142308 w 383540"/>
              <a:gd name="connsiteY25" fmla="*/ 115 h 356048"/>
              <a:gd name="connsiteX26" fmla="*/ 119822 w 383540"/>
              <a:gd name="connsiteY26" fmla="*/ 24870 h 356048"/>
              <a:gd name="connsiteX27" fmla="*/ 119822 w 383540"/>
              <a:gd name="connsiteY27" fmla="*/ 53501 h 356048"/>
              <a:gd name="connsiteX28" fmla="*/ 30523 w 383540"/>
              <a:gd name="connsiteY28" fmla="*/ 53501 h 356048"/>
              <a:gd name="connsiteX29" fmla="*/ 114 w 383540"/>
              <a:gd name="connsiteY29" fmla="*/ 84284 h 356048"/>
              <a:gd name="connsiteX30" fmla="*/ 114 w 383540"/>
              <a:gd name="connsiteY30" fmla="*/ 191917 h 356048"/>
              <a:gd name="connsiteX31" fmla="*/ 145948 w 383540"/>
              <a:gd name="connsiteY31" fmla="*/ 191917 h 356048"/>
              <a:gd name="connsiteX32" fmla="*/ 146805 w 383540"/>
              <a:gd name="connsiteY32" fmla="*/ 31113 h 356048"/>
              <a:gd name="connsiteX33" fmla="*/ 152372 w 383540"/>
              <a:gd name="connsiteY33" fmla="*/ 25516 h 356048"/>
              <a:gd name="connsiteX34" fmla="*/ 231608 w 383540"/>
              <a:gd name="connsiteY34" fmla="*/ 25516 h 356048"/>
              <a:gd name="connsiteX35" fmla="*/ 237175 w 383540"/>
              <a:gd name="connsiteY35" fmla="*/ 31113 h 356048"/>
              <a:gd name="connsiteX36" fmla="*/ 237175 w 383540"/>
              <a:gd name="connsiteY36" fmla="*/ 53286 h 356048"/>
              <a:gd name="connsiteX37" fmla="*/ 146805 w 383540"/>
              <a:gd name="connsiteY37" fmla="*/ 53286 h 356048"/>
              <a:gd name="connsiteX38" fmla="*/ 146805 w 383540"/>
              <a:gd name="connsiteY38" fmla="*/ 31113 h 3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3540" h="356048">
                <a:moveTo>
                  <a:pt x="238674" y="214735"/>
                </a:moveTo>
                <a:lnTo>
                  <a:pt x="238674" y="220977"/>
                </a:lnTo>
                <a:cubicBezTo>
                  <a:pt x="238674" y="225068"/>
                  <a:pt x="235247" y="228512"/>
                  <a:pt x="231178" y="228512"/>
                </a:cubicBezTo>
                <a:lnTo>
                  <a:pt x="153443" y="228512"/>
                </a:lnTo>
                <a:cubicBezTo>
                  <a:pt x="149375" y="228512"/>
                  <a:pt x="145948" y="225068"/>
                  <a:pt x="145948" y="220977"/>
                </a:cubicBezTo>
                <a:lnTo>
                  <a:pt x="145948" y="214735"/>
                </a:lnTo>
                <a:lnTo>
                  <a:pt x="114" y="214735"/>
                </a:lnTo>
                <a:lnTo>
                  <a:pt x="114" y="325381"/>
                </a:lnTo>
                <a:cubicBezTo>
                  <a:pt x="114" y="342388"/>
                  <a:pt x="13819" y="356164"/>
                  <a:pt x="30523" y="356164"/>
                </a:cubicBezTo>
                <a:lnTo>
                  <a:pt x="353243" y="356164"/>
                </a:lnTo>
                <a:cubicBezTo>
                  <a:pt x="370161" y="356164"/>
                  <a:pt x="383651" y="342388"/>
                  <a:pt x="383651" y="325381"/>
                </a:cubicBezTo>
                <a:lnTo>
                  <a:pt x="383651" y="214735"/>
                </a:lnTo>
                <a:lnTo>
                  <a:pt x="238674" y="214735"/>
                </a:lnTo>
                <a:moveTo>
                  <a:pt x="145948" y="191917"/>
                </a:moveTo>
                <a:lnTo>
                  <a:pt x="145948" y="185673"/>
                </a:lnTo>
                <a:cubicBezTo>
                  <a:pt x="145948" y="181584"/>
                  <a:pt x="149375" y="178140"/>
                  <a:pt x="153443" y="178140"/>
                </a:cubicBezTo>
                <a:lnTo>
                  <a:pt x="231178" y="178140"/>
                </a:lnTo>
                <a:cubicBezTo>
                  <a:pt x="235247" y="178140"/>
                  <a:pt x="238674" y="181584"/>
                  <a:pt x="238674" y="185673"/>
                </a:cubicBezTo>
                <a:lnTo>
                  <a:pt x="238674" y="191917"/>
                </a:lnTo>
                <a:lnTo>
                  <a:pt x="383654" y="191917"/>
                </a:lnTo>
                <a:lnTo>
                  <a:pt x="383651" y="84284"/>
                </a:lnTo>
                <a:cubicBezTo>
                  <a:pt x="383865" y="67278"/>
                  <a:pt x="370161" y="53501"/>
                  <a:pt x="353457" y="53501"/>
                </a:cubicBezTo>
                <a:lnTo>
                  <a:pt x="264372" y="53501"/>
                </a:lnTo>
                <a:lnTo>
                  <a:pt x="264372" y="24870"/>
                </a:lnTo>
                <a:cubicBezTo>
                  <a:pt x="264372" y="12385"/>
                  <a:pt x="254306" y="115"/>
                  <a:pt x="241887" y="115"/>
                </a:cubicBezTo>
                <a:lnTo>
                  <a:pt x="142308" y="115"/>
                </a:lnTo>
                <a:cubicBezTo>
                  <a:pt x="129887" y="115"/>
                  <a:pt x="119822" y="12385"/>
                  <a:pt x="119822" y="24870"/>
                </a:cubicBezTo>
                <a:lnTo>
                  <a:pt x="119822" y="53501"/>
                </a:lnTo>
                <a:lnTo>
                  <a:pt x="30523" y="53501"/>
                </a:lnTo>
                <a:cubicBezTo>
                  <a:pt x="13819" y="53501"/>
                  <a:pt x="114" y="67278"/>
                  <a:pt x="114" y="84284"/>
                </a:cubicBezTo>
                <a:lnTo>
                  <a:pt x="114" y="191917"/>
                </a:lnTo>
                <a:lnTo>
                  <a:pt x="145948" y="191917"/>
                </a:lnTo>
                <a:moveTo>
                  <a:pt x="146805" y="31113"/>
                </a:moveTo>
                <a:cubicBezTo>
                  <a:pt x="146805" y="28100"/>
                  <a:pt x="149161" y="25516"/>
                  <a:pt x="152372" y="25516"/>
                </a:cubicBezTo>
                <a:lnTo>
                  <a:pt x="231608" y="25516"/>
                </a:lnTo>
                <a:cubicBezTo>
                  <a:pt x="234605" y="25516"/>
                  <a:pt x="237175" y="27884"/>
                  <a:pt x="237175" y="31113"/>
                </a:cubicBezTo>
                <a:lnTo>
                  <a:pt x="237175" y="53286"/>
                </a:lnTo>
                <a:lnTo>
                  <a:pt x="146805" y="53286"/>
                </a:lnTo>
                <a:lnTo>
                  <a:pt x="146805" y="31113"/>
                </a:lnTo>
              </a:path>
            </a:pathLst>
          </a:custGeom>
          <a:solidFill>
            <a:schemeClr val="accent1">
              <a:alpha val="80000"/>
            </a:schemeClr>
          </a:solidFill>
          <a:ln w="136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边界"/>
          <p:cNvSpPr/>
          <p:nvPr>
            <p:custDataLst>
              <p:tags r:id="rId11"/>
            </p:custDataLst>
          </p:nvPr>
        </p:nvSpPr>
        <p:spPr>
          <a:xfrm>
            <a:off x="7620593" y="2359025"/>
            <a:ext cx="5184225" cy="457454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4" name="正文"/>
          <p:cNvSpPr txBox="1"/>
          <p:nvPr>
            <p:custDataLst>
              <p:tags r:id="rId12"/>
            </p:custDataLst>
          </p:nvPr>
        </p:nvSpPr>
        <p:spPr>
          <a:xfrm>
            <a:off x="7628849" y="2915997"/>
            <a:ext cx="5176604" cy="70177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0" algn="just" fontAlgn="auto">
              <a:lnSpc>
                <a:spcPct val="130000"/>
              </a:lnSpc>
              <a:buClrTx/>
              <a:buSzTx/>
              <a:buFontTx/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轻量级虚拟化技术，共享主机内核，实现快速启动和低资源开销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5" name="标题"/>
          <p:cNvSpPr txBox="1"/>
          <p:nvPr>
            <p:custDataLst>
              <p:tags r:id="rId13"/>
            </p:custDataLst>
          </p:nvPr>
        </p:nvSpPr>
        <p:spPr>
          <a:xfrm>
            <a:off x="8295692" y="2368551"/>
            <a:ext cx="4507221" cy="44075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indent="0" algn="l" fontAlgn="auto">
              <a:lnSpc>
                <a:spcPct val="120000"/>
              </a:lnSpc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容器化与虚拟化</a:t>
            </a:r>
            <a:endParaRPr lang="zh-CN" altLang="en-US" sz="22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27" name="圆角矩形 10"/>
          <p:cNvSpPr/>
          <p:nvPr>
            <p:custDataLst>
              <p:tags r:id="rId14"/>
            </p:custDataLst>
          </p:nvPr>
        </p:nvSpPr>
        <p:spPr>
          <a:xfrm>
            <a:off x="7629484" y="2370457"/>
            <a:ext cx="510611" cy="509341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latin typeface="+mn-ea"/>
                <a:cs typeface="微软雅黑" panose="020B0503020204020204" charset="-122"/>
                <a:sym typeface="+mn-ea"/>
              </a:rPr>
              <a:t>01</a:t>
            </a:r>
            <a:endParaRPr lang="en-US" altLang="zh-CN" sz="2000" b="1">
              <a:solidFill>
                <a:srgbClr val="FFFFFF"/>
              </a:solidFill>
              <a:latin typeface="+mn-ea"/>
              <a:cs typeface="微软雅黑" panose="020B0503020204020204" charset="-122"/>
              <a:sym typeface="+mn-ea"/>
            </a:endParaRPr>
          </a:p>
        </p:txBody>
      </p:sp>
      <p:sp>
        <p:nvSpPr>
          <p:cNvPr id="28" name="正文"/>
          <p:cNvSpPr txBox="1"/>
          <p:nvPr>
            <p:custDataLst>
              <p:tags r:id="rId15"/>
            </p:custDataLst>
          </p:nvPr>
        </p:nvSpPr>
        <p:spPr>
          <a:xfrm>
            <a:off x="7628849" y="4572942"/>
            <a:ext cx="5176604" cy="70177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0" algn="just" fontAlgn="auto">
              <a:lnSpc>
                <a:spcPct val="130000"/>
              </a:lnSpc>
              <a:buClrTx/>
              <a:buSzTx/>
              <a:buFontTx/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分层存储结构，通过缓存机制和多阶段构建优化镜像体积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9" name="标题"/>
          <p:cNvSpPr txBox="1"/>
          <p:nvPr>
            <p:custDataLst>
              <p:tags r:id="rId16"/>
            </p:custDataLst>
          </p:nvPr>
        </p:nvSpPr>
        <p:spPr>
          <a:xfrm>
            <a:off x="8295692" y="4025496"/>
            <a:ext cx="4507221" cy="44075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indent="0" algn="l" fontAlgn="auto">
              <a:lnSpc>
                <a:spcPct val="120000"/>
              </a:lnSpc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镜像分层与缓存</a:t>
            </a:r>
            <a:endParaRPr lang="zh-CN" altLang="en-US" sz="22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30" name="圆角矩形 13"/>
          <p:cNvSpPr/>
          <p:nvPr>
            <p:custDataLst>
              <p:tags r:id="rId17"/>
            </p:custDataLst>
          </p:nvPr>
        </p:nvSpPr>
        <p:spPr>
          <a:xfrm>
            <a:off x="7629484" y="4027402"/>
            <a:ext cx="510611" cy="509341"/>
          </a:xfrm>
          <a:prstGeom prst="roundRect">
            <a:avLst>
              <a:gd name="adj" fmla="val 1036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latin typeface="+mn-ea"/>
                <a:cs typeface="微软雅黑" panose="020B0503020204020204" charset="-122"/>
                <a:sym typeface="+mn-ea"/>
              </a:rPr>
              <a:t>02</a:t>
            </a:r>
            <a:endParaRPr lang="en-US" altLang="zh-CN" sz="2000" b="1">
              <a:solidFill>
                <a:srgbClr val="FFFFFF"/>
              </a:solidFill>
              <a:latin typeface="+mn-ea"/>
              <a:cs typeface="微软雅黑" panose="020B0503020204020204" charset="-122"/>
              <a:sym typeface="+mn-ea"/>
            </a:endParaRPr>
          </a:p>
        </p:txBody>
      </p:sp>
      <p:sp>
        <p:nvSpPr>
          <p:cNvPr id="32" name="正文"/>
          <p:cNvSpPr txBox="1"/>
          <p:nvPr>
            <p:custDataLst>
              <p:tags r:id="rId18"/>
            </p:custDataLst>
          </p:nvPr>
        </p:nvSpPr>
        <p:spPr>
          <a:xfrm>
            <a:off x="7628849" y="6229887"/>
            <a:ext cx="5176604" cy="70177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0" algn="just" fontAlgn="auto">
              <a:lnSpc>
                <a:spcPct val="130000"/>
              </a:lnSpc>
              <a:buClrTx/>
              <a:buSzTx/>
              <a:buFontTx/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非</a:t>
            </a:r>
            <a:r>
              <a:rPr lang="en-US" altLang="zh-CN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root</a:t>
            </a: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运行、命名空间隔离、资源限制确保容器安全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3" name="标题"/>
          <p:cNvSpPr txBox="1"/>
          <p:nvPr>
            <p:custDataLst>
              <p:tags r:id="rId19"/>
            </p:custDataLst>
          </p:nvPr>
        </p:nvSpPr>
        <p:spPr>
          <a:xfrm>
            <a:off x="8295692" y="5682441"/>
            <a:ext cx="4507221" cy="44075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indent="0" algn="l" fontAlgn="auto">
              <a:lnSpc>
                <a:spcPct val="120000"/>
              </a:lnSpc>
            </a:pPr>
            <a:r>
              <a:rPr lang="zh-CN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最小权限原则</a:t>
            </a:r>
            <a:endParaRPr lang="zh-CN" altLang="en-US" sz="22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34" name="圆角矩形 16"/>
          <p:cNvSpPr/>
          <p:nvPr>
            <p:custDataLst>
              <p:tags r:id="rId20"/>
            </p:custDataLst>
          </p:nvPr>
        </p:nvSpPr>
        <p:spPr>
          <a:xfrm>
            <a:off x="7629484" y="5684347"/>
            <a:ext cx="510611" cy="509341"/>
          </a:xfrm>
          <a:prstGeom prst="roundRect">
            <a:avLst>
              <a:gd name="adj" fmla="val 1036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latin typeface="+mn-ea"/>
                <a:cs typeface="微软雅黑" panose="020B0503020204020204" charset="-122"/>
                <a:sym typeface="+mn-ea"/>
              </a:rPr>
              <a:t>03</a:t>
            </a:r>
            <a:endParaRPr lang="en-US" altLang="zh-CN" sz="2000" b="1">
              <a:solidFill>
                <a:srgbClr val="FFFFFF"/>
              </a:solidFill>
              <a:latin typeface="+mn-ea"/>
              <a:cs typeface="微软雅黑" panose="020B0503020204020204" charset="-122"/>
              <a:sym typeface="+mn-ea"/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671" y="623887"/>
            <a:ext cx="1012508" cy="441484"/>
          </a:xfrm>
          <a:prstGeom prst="roundRect">
            <a:avLst>
              <a:gd name="adj" fmla="val 17260"/>
            </a:avLst>
          </a:prstGeom>
          <a:noFill/>
          <a:ln w="7620">
            <a:solidFill>
              <a:srgbClr val="3371A5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937260" y="699492"/>
            <a:ext cx="725329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系统架构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671" y="1155978"/>
            <a:ext cx="5336024" cy="6669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整体方案设计</a:t>
            </a:r>
            <a:endParaRPr lang="en-US" sz="4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71" y="2163128"/>
            <a:ext cx="1133832" cy="13606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198" y="2389823"/>
            <a:ext cx="2667953" cy="3334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基础构建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2154198" y="2859286"/>
            <a:ext cx="619613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编写Dockerfile，配置依赖环境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71" y="3523774"/>
            <a:ext cx="1133832" cy="136064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198" y="3750469"/>
            <a:ext cx="2667953" cy="3334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镜像优化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2154198" y="4219932"/>
            <a:ext cx="619613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多阶段构建，减少层数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71" y="4884420"/>
            <a:ext cx="1133832" cy="136064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198" y="5111115"/>
            <a:ext cx="2667953" cy="3334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参数配置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2154198" y="5580578"/>
            <a:ext cx="619613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端口映射、卷挂载、环境变量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71" y="6245066"/>
            <a:ext cx="1133832" cy="136064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154198" y="6471761"/>
            <a:ext cx="2667953" cy="3334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验证部署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2154198" y="6941225"/>
            <a:ext cx="619613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自动化测试，确保质量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9001" y="454938"/>
            <a:ext cx="3892510" cy="4864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实验环境配置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79120" y="1355090"/>
            <a:ext cx="1946275" cy="243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硬件资源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79001" y="1763554"/>
            <a:ext cx="5146715" cy="264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机器数量：1台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79001" y="2085975"/>
            <a:ext cx="5146715" cy="264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CPU：4核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79001" y="2408396"/>
            <a:ext cx="5146715" cy="264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内存：8GB</a:t>
            </a:r>
            <a:endParaRPr lang="en-US" sz="2000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79001" y="2730818"/>
            <a:ext cx="5146715" cy="264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网络：校园网环境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79001" y="3160752"/>
            <a:ext cx="1946196" cy="2432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软件版本</a:t>
            </a:r>
            <a:endParaRPr lang="en-US" sz="2400" dirty="0">
              <a:solidFill>
                <a:srgbClr val="051D3A"/>
              </a:solidFill>
              <a:latin typeface="Funnel Display" pitchFamily="34" charset="0"/>
              <a:ea typeface="Funnel Display" pitchFamily="34" charset="-122"/>
              <a:cs typeface="Funnel Display" pitchFamily="34" charset="-12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79001" y="3569375"/>
            <a:ext cx="5146715" cy="264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虚拟化：VMware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79001" y="3891796"/>
            <a:ext cx="5146715" cy="264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Docker：24.0.5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79001" y="4214217"/>
            <a:ext cx="5146715" cy="264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Docker Compose：2.4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579001" y="4536638"/>
            <a:ext cx="5146715" cy="2645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Python：Python3</a:t>
            </a:r>
            <a:endParaRPr lang="en-US" sz="20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6640" y="0"/>
            <a:ext cx="8250555" cy="82505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57939" y="666155"/>
            <a:ext cx="826532" cy="353139"/>
          </a:xfrm>
          <a:prstGeom prst="roundRect">
            <a:avLst>
              <a:gd name="adj" fmla="val 17887"/>
            </a:avLst>
          </a:prstGeom>
          <a:solidFill>
            <a:srgbClr val="D8E7F3"/>
          </a:solidFill>
        </p:spPr>
      </p:sp>
      <p:sp>
        <p:nvSpPr>
          <p:cNvPr id="3" name="Text 1"/>
          <p:cNvSpPr/>
          <p:nvPr/>
        </p:nvSpPr>
        <p:spPr>
          <a:xfrm>
            <a:off x="770692" y="722471"/>
            <a:ext cx="601028" cy="2405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实验结果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657939" y="1094423"/>
            <a:ext cx="4423291" cy="552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关键验证成果</a:t>
            </a:r>
            <a:endParaRPr lang="en-US" sz="3450" dirty="0"/>
          </a:p>
        </p:txBody>
      </p:sp>
      <p:sp>
        <p:nvSpPr>
          <p:cNvPr id="5" name="Shape 3"/>
          <p:cNvSpPr/>
          <p:nvPr/>
        </p:nvSpPr>
        <p:spPr>
          <a:xfrm>
            <a:off x="657939" y="2211110"/>
            <a:ext cx="4312920" cy="1671399"/>
          </a:xfrm>
          <a:prstGeom prst="roundRect">
            <a:avLst>
              <a:gd name="adj" fmla="val 6565"/>
            </a:avLst>
          </a:prstGeom>
          <a:solidFill>
            <a:srgbClr val="FAF5EB"/>
          </a:solidFill>
        </p:spPr>
      </p:sp>
      <p:sp>
        <p:nvSpPr>
          <p:cNvPr id="6" name="Shape 4"/>
          <p:cNvSpPr/>
          <p:nvPr/>
        </p:nvSpPr>
        <p:spPr>
          <a:xfrm>
            <a:off x="657939" y="2188250"/>
            <a:ext cx="4312920" cy="91440"/>
          </a:xfrm>
          <a:prstGeom prst="roundRect">
            <a:avLst>
              <a:gd name="adj" fmla="val 86348"/>
            </a:avLst>
          </a:prstGeom>
          <a:solidFill>
            <a:srgbClr val="3371A5"/>
          </a:solidFill>
        </p:spPr>
      </p:sp>
      <p:sp>
        <p:nvSpPr>
          <p:cNvPr id="7" name="Shape 5"/>
          <p:cNvSpPr/>
          <p:nvPr/>
        </p:nvSpPr>
        <p:spPr>
          <a:xfrm>
            <a:off x="2532459" y="1929170"/>
            <a:ext cx="563880" cy="563880"/>
          </a:xfrm>
          <a:prstGeom prst="roundRect">
            <a:avLst>
              <a:gd name="adj" fmla="val 162162"/>
            </a:avLst>
          </a:prstGeom>
          <a:solidFill>
            <a:srgbClr val="3371A5"/>
          </a:solidFill>
        </p:spPr>
      </p:sp>
      <p:sp>
        <p:nvSpPr>
          <p:cNvPr id="8" name="Text 6"/>
          <p:cNvSpPr/>
          <p:nvPr/>
        </p:nvSpPr>
        <p:spPr>
          <a:xfrm>
            <a:off x="2701647" y="2070140"/>
            <a:ext cx="225504" cy="2819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68680" y="2681049"/>
            <a:ext cx="2211586" cy="2764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镜像构建验证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868680" y="3070265"/>
            <a:ext cx="3891439" cy="6015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成功构建基础版和优化版两个镜像，通过docker images命令确认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5158740" y="2211110"/>
            <a:ext cx="4312920" cy="1671399"/>
          </a:xfrm>
          <a:prstGeom prst="roundRect">
            <a:avLst>
              <a:gd name="adj" fmla="val 6565"/>
            </a:avLst>
          </a:prstGeom>
          <a:solidFill>
            <a:srgbClr val="FAF5EB"/>
          </a:solidFill>
        </p:spPr>
      </p:sp>
      <p:sp>
        <p:nvSpPr>
          <p:cNvPr id="12" name="Shape 10"/>
          <p:cNvSpPr/>
          <p:nvPr/>
        </p:nvSpPr>
        <p:spPr>
          <a:xfrm>
            <a:off x="5158740" y="2188250"/>
            <a:ext cx="4312920" cy="91440"/>
          </a:xfrm>
          <a:prstGeom prst="roundRect">
            <a:avLst>
              <a:gd name="adj" fmla="val 86348"/>
            </a:avLst>
          </a:prstGeom>
          <a:solidFill>
            <a:srgbClr val="3371A5"/>
          </a:solidFill>
        </p:spPr>
      </p:sp>
      <p:sp>
        <p:nvSpPr>
          <p:cNvPr id="13" name="Shape 11"/>
          <p:cNvSpPr/>
          <p:nvPr/>
        </p:nvSpPr>
        <p:spPr>
          <a:xfrm>
            <a:off x="7033260" y="1929170"/>
            <a:ext cx="563880" cy="563880"/>
          </a:xfrm>
          <a:prstGeom prst="roundRect">
            <a:avLst>
              <a:gd name="adj" fmla="val 162162"/>
            </a:avLst>
          </a:prstGeom>
          <a:solidFill>
            <a:srgbClr val="3371A5"/>
          </a:solidFill>
        </p:spPr>
      </p:sp>
      <p:sp>
        <p:nvSpPr>
          <p:cNvPr id="14" name="Text 12"/>
          <p:cNvSpPr/>
          <p:nvPr/>
        </p:nvSpPr>
        <p:spPr>
          <a:xfrm>
            <a:off x="7202448" y="2070140"/>
            <a:ext cx="225504" cy="2819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69481" y="2681049"/>
            <a:ext cx="2211586" cy="2764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端口映射验证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5369481" y="3070265"/>
            <a:ext cx="3891439" cy="6015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8081和8082端口可正常访问，curl测试返回正确JSON响应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9659541" y="2211110"/>
            <a:ext cx="4312920" cy="1671399"/>
          </a:xfrm>
          <a:prstGeom prst="roundRect">
            <a:avLst>
              <a:gd name="adj" fmla="val 6565"/>
            </a:avLst>
          </a:prstGeom>
          <a:solidFill>
            <a:srgbClr val="FAF5EB"/>
          </a:solidFill>
        </p:spPr>
      </p:sp>
      <p:sp>
        <p:nvSpPr>
          <p:cNvPr id="18" name="Shape 16"/>
          <p:cNvSpPr/>
          <p:nvPr/>
        </p:nvSpPr>
        <p:spPr>
          <a:xfrm>
            <a:off x="9659541" y="2188250"/>
            <a:ext cx="4312920" cy="91440"/>
          </a:xfrm>
          <a:prstGeom prst="roundRect">
            <a:avLst>
              <a:gd name="adj" fmla="val 86348"/>
            </a:avLst>
          </a:prstGeom>
          <a:solidFill>
            <a:srgbClr val="3371A5"/>
          </a:solidFill>
        </p:spPr>
      </p:sp>
      <p:sp>
        <p:nvSpPr>
          <p:cNvPr id="19" name="Shape 17"/>
          <p:cNvSpPr/>
          <p:nvPr/>
        </p:nvSpPr>
        <p:spPr>
          <a:xfrm>
            <a:off x="11534061" y="1929170"/>
            <a:ext cx="563880" cy="563880"/>
          </a:xfrm>
          <a:prstGeom prst="roundRect">
            <a:avLst>
              <a:gd name="adj" fmla="val 162162"/>
            </a:avLst>
          </a:prstGeom>
          <a:solidFill>
            <a:srgbClr val="3371A5"/>
          </a:solidFill>
        </p:spPr>
      </p:sp>
      <p:sp>
        <p:nvSpPr>
          <p:cNvPr id="20" name="Text 18"/>
          <p:cNvSpPr/>
          <p:nvPr/>
        </p:nvSpPr>
        <p:spPr>
          <a:xfrm>
            <a:off x="11703248" y="2070140"/>
            <a:ext cx="225504" cy="2819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870281" y="2681049"/>
            <a:ext cx="2211586" cy="2764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环境变量验证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9870281" y="3070265"/>
            <a:ext cx="3891439" cy="6015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环境变量正确传递至容器，/env端点返回app_name值</a:t>
            </a:r>
            <a:endParaRPr lang="en-US" sz="1450" dirty="0"/>
          </a:p>
        </p:txBody>
      </p:sp>
      <p:sp>
        <p:nvSpPr>
          <p:cNvPr id="23" name="Shape 21"/>
          <p:cNvSpPr/>
          <p:nvPr/>
        </p:nvSpPr>
        <p:spPr>
          <a:xfrm>
            <a:off x="657939" y="4352330"/>
            <a:ext cx="4312920" cy="1370647"/>
          </a:xfrm>
          <a:prstGeom prst="roundRect">
            <a:avLst>
              <a:gd name="adj" fmla="val 8006"/>
            </a:avLst>
          </a:prstGeom>
          <a:solidFill>
            <a:srgbClr val="FAF5EB"/>
          </a:solidFill>
        </p:spPr>
      </p:sp>
      <p:sp>
        <p:nvSpPr>
          <p:cNvPr id="24" name="Shape 22"/>
          <p:cNvSpPr/>
          <p:nvPr/>
        </p:nvSpPr>
        <p:spPr>
          <a:xfrm>
            <a:off x="657939" y="4329470"/>
            <a:ext cx="4312920" cy="91440"/>
          </a:xfrm>
          <a:prstGeom prst="roundRect">
            <a:avLst>
              <a:gd name="adj" fmla="val 86348"/>
            </a:avLst>
          </a:prstGeom>
          <a:solidFill>
            <a:srgbClr val="3371A5"/>
          </a:solidFill>
        </p:spPr>
      </p:sp>
      <p:sp>
        <p:nvSpPr>
          <p:cNvPr id="25" name="Shape 23"/>
          <p:cNvSpPr/>
          <p:nvPr/>
        </p:nvSpPr>
        <p:spPr>
          <a:xfrm>
            <a:off x="2532459" y="4070390"/>
            <a:ext cx="563880" cy="563880"/>
          </a:xfrm>
          <a:prstGeom prst="roundRect">
            <a:avLst>
              <a:gd name="adj" fmla="val 162162"/>
            </a:avLst>
          </a:prstGeom>
          <a:solidFill>
            <a:srgbClr val="3371A5"/>
          </a:solidFill>
        </p:spPr>
      </p:sp>
      <p:sp>
        <p:nvSpPr>
          <p:cNvPr id="26" name="Text 24"/>
          <p:cNvSpPr/>
          <p:nvPr/>
        </p:nvSpPr>
        <p:spPr>
          <a:xfrm>
            <a:off x="2701647" y="4211360"/>
            <a:ext cx="225504" cy="2819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68680" y="4822269"/>
            <a:ext cx="2211586" cy="2764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卷挂载验证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868680" y="5211485"/>
            <a:ext cx="3891439" cy="300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主机logs和config目录与容器目录成功同步</a:t>
            </a:r>
            <a:endParaRPr lang="en-US" sz="1450" dirty="0"/>
          </a:p>
        </p:txBody>
      </p:sp>
      <p:sp>
        <p:nvSpPr>
          <p:cNvPr id="29" name="Shape 27"/>
          <p:cNvSpPr/>
          <p:nvPr/>
        </p:nvSpPr>
        <p:spPr>
          <a:xfrm>
            <a:off x="5158740" y="4352330"/>
            <a:ext cx="4312920" cy="1370647"/>
          </a:xfrm>
          <a:prstGeom prst="roundRect">
            <a:avLst>
              <a:gd name="adj" fmla="val 8006"/>
            </a:avLst>
          </a:prstGeom>
          <a:solidFill>
            <a:srgbClr val="FAF5EB"/>
          </a:solidFill>
        </p:spPr>
      </p:sp>
      <p:sp>
        <p:nvSpPr>
          <p:cNvPr id="30" name="Shape 28"/>
          <p:cNvSpPr/>
          <p:nvPr/>
        </p:nvSpPr>
        <p:spPr>
          <a:xfrm>
            <a:off x="5158740" y="4329470"/>
            <a:ext cx="4312920" cy="91440"/>
          </a:xfrm>
          <a:prstGeom prst="roundRect">
            <a:avLst>
              <a:gd name="adj" fmla="val 86348"/>
            </a:avLst>
          </a:prstGeom>
          <a:solidFill>
            <a:srgbClr val="3371A5"/>
          </a:solidFill>
        </p:spPr>
      </p:sp>
      <p:sp>
        <p:nvSpPr>
          <p:cNvPr id="31" name="Shape 29"/>
          <p:cNvSpPr/>
          <p:nvPr/>
        </p:nvSpPr>
        <p:spPr>
          <a:xfrm>
            <a:off x="7033260" y="4070390"/>
            <a:ext cx="563880" cy="563880"/>
          </a:xfrm>
          <a:prstGeom prst="roundRect">
            <a:avLst>
              <a:gd name="adj" fmla="val 162162"/>
            </a:avLst>
          </a:prstGeom>
          <a:solidFill>
            <a:srgbClr val="3371A5"/>
          </a:solidFill>
        </p:spPr>
      </p:sp>
      <p:sp>
        <p:nvSpPr>
          <p:cNvPr id="32" name="Text 30"/>
          <p:cNvSpPr/>
          <p:nvPr/>
        </p:nvSpPr>
        <p:spPr>
          <a:xfrm>
            <a:off x="7202448" y="4211360"/>
            <a:ext cx="225504" cy="2819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5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5369481" y="4822269"/>
            <a:ext cx="2211586" cy="2764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镜像瘦身验证</a:t>
            </a:r>
            <a:endParaRPr lang="en-US" sz="1700" dirty="0"/>
          </a:p>
        </p:txBody>
      </p:sp>
      <p:sp>
        <p:nvSpPr>
          <p:cNvPr id="34" name="Text 32"/>
          <p:cNvSpPr/>
          <p:nvPr/>
        </p:nvSpPr>
        <p:spPr>
          <a:xfrm>
            <a:off x="5369481" y="5211485"/>
            <a:ext cx="3891439" cy="300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优化镜像体积显著小于基础镜像</a:t>
            </a:r>
            <a:endParaRPr lang="en-US" sz="1450" dirty="0"/>
          </a:p>
        </p:txBody>
      </p:sp>
      <p:sp>
        <p:nvSpPr>
          <p:cNvPr id="35" name="Shape 33"/>
          <p:cNvSpPr/>
          <p:nvPr/>
        </p:nvSpPr>
        <p:spPr>
          <a:xfrm>
            <a:off x="9659541" y="4352330"/>
            <a:ext cx="4312920" cy="1370647"/>
          </a:xfrm>
          <a:prstGeom prst="roundRect">
            <a:avLst>
              <a:gd name="adj" fmla="val 8006"/>
            </a:avLst>
          </a:prstGeom>
          <a:solidFill>
            <a:srgbClr val="FAF5EB"/>
          </a:solidFill>
        </p:spPr>
      </p:sp>
      <p:sp>
        <p:nvSpPr>
          <p:cNvPr id="36" name="Shape 34"/>
          <p:cNvSpPr/>
          <p:nvPr/>
        </p:nvSpPr>
        <p:spPr>
          <a:xfrm>
            <a:off x="9659541" y="4329470"/>
            <a:ext cx="4312920" cy="91440"/>
          </a:xfrm>
          <a:prstGeom prst="roundRect">
            <a:avLst>
              <a:gd name="adj" fmla="val 86348"/>
            </a:avLst>
          </a:prstGeom>
          <a:solidFill>
            <a:srgbClr val="3371A5"/>
          </a:solidFill>
        </p:spPr>
      </p:sp>
      <p:sp>
        <p:nvSpPr>
          <p:cNvPr id="37" name="Shape 35"/>
          <p:cNvSpPr/>
          <p:nvPr/>
        </p:nvSpPr>
        <p:spPr>
          <a:xfrm>
            <a:off x="11534061" y="4070390"/>
            <a:ext cx="563880" cy="563880"/>
          </a:xfrm>
          <a:prstGeom prst="roundRect">
            <a:avLst>
              <a:gd name="adj" fmla="val 162162"/>
            </a:avLst>
          </a:prstGeom>
          <a:solidFill>
            <a:srgbClr val="3371A5"/>
          </a:solidFill>
        </p:spPr>
      </p:sp>
      <p:sp>
        <p:nvSpPr>
          <p:cNvPr id="38" name="Text 36"/>
          <p:cNvSpPr/>
          <p:nvPr/>
        </p:nvSpPr>
        <p:spPr>
          <a:xfrm>
            <a:off x="11703248" y="4211360"/>
            <a:ext cx="225504" cy="2819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6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9870281" y="4822269"/>
            <a:ext cx="2211586" cy="2764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健康检查验证</a:t>
            </a:r>
            <a:endParaRPr lang="en-US" sz="1700" dirty="0"/>
          </a:p>
        </p:txBody>
      </p:sp>
      <p:sp>
        <p:nvSpPr>
          <p:cNvPr id="40" name="Text 38"/>
          <p:cNvSpPr/>
          <p:nvPr/>
        </p:nvSpPr>
        <p:spPr>
          <a:xfrm>
            <a:off x="9870281" y="5211485"/>
            <a:ext cx="3891439" cy="300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/health端点返回status正常状态</a:t>
            </a:r>
            <a:endParaRPr lang="en-US" sz="1450" dirty="0"/>
          </a:p>
        </p:txBody>
      </p:sp>
      <p:sp>
        <p:nvSpPr>
          <p:cNvPr id="41" name="Shape 39"/>
          <p:cNvSpPr/>
          <p:nvPr/>
        </p:nvSpPr>
        <p:spPr>
          <a:xfrm>
            <a:off x="657939" y="6192798"/>
            <a:ext cx="13314521" cy="1370647"/>
          </a:xfrm>
          <a:prstGeom prst="roundRect">
            <a:avLst>
              <a:gd name="adj" fmla="val 8006"/>
            </a:avLst>
          </a:prstGeom>
          <a:solidFill>
            <a:srgbClr val="FAF5EB"/>
          </a:solidFill>
        </p:spPr>
      </p:sp>
      <p:sp>
        <p:nvSpPr>
          <p:cNvPr id="42" name="Shape 40"/>
          <p:cNvSpPr/>
          <p:nvPr/>
        </p:nvSpPr>
        <p:spPr>
          <a:xfrm>
            <a:off x="657939" y="6169938"/>
            <a:ext cx="13314521" cy="91440"/>
          </a:xfrm>
          <a:prstGeom prst="roundRect">
            <a:avLst>
              <a:gd name="adj" fmla="val 86348"/>
            </a:avLst>
          </a:prstGeom>
          <a:solidFill>
            <a:srgbClr val="3371A5"/>
          </a:solidFill>
        </p:spPr>
      </p:sp>
      <p:sp>
        <p:nvSpPr>
          <p:cNvPr id="43" name="Shape 41"/>
          <p:cNvSpPr/>
          <p:nvPr/>
        </p:nvSpPr>
        <p:spPr>
          <a:xfrm>
            <a:off x="7033260" y="5910858"/>
            <a:ext cx="563880" cy="563880"/>
          </a:xfrm>
          <a:prstGeom prst="roundRect">
            <a:avLst>
              <a:gd name="adj" fmla="val 162162"/>
            </a:avLst>
          </a:prstGeom>
          <a:solidFill>
            <a:srgbClr val="3371A5"/>
          </a:solidFill>
        </p:spPr>
      </p:sp>
      <p:sp>
        <p:nvSpPr>
          <p:cNvPr id="44" name="Text 42"/>
          <p:cNvSpPr/>
          <p:nvPr/>
        </p:nvSpPr>
        <p:spPr>
          <a:xfrm>
            <a:off x="7202448" y="6051828"/>
            <a:ext cx="225504" cy="2819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7</a:t>
            </a:r>
            <a:endParaRPr lang="en-US" sz="1750" dirty="0"/>
          </a:p>
        </p:txBody>
      </p:sp>
      <p:sp>
        <p:nvSpPr>
          <p:cNvPr id="45" name="Text 43"/>
          <p:cNvSpPr/>
          <p:nvPr/>
        </p:nvSpPr>
        <p:spPr>
          <a:xfrm>
            <a:off x="868680" y="6662738"/>
            <a:ext cx="2211586" cy="2764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安全特性验证</a:t>
            </a:r>
            <a:endParaRPr lang="en-US" sz="1700" dirty="0"/>
          </a:p>
        </p:txBody>
      </p:sp>
      <p:sp>
        <p:nvSpPr>
          <p:cNvPr id="46" name="Text 44"/>
          <p:cNvSpPr/>
          <p:nvPr/>
        </p:nvSpPr>
        <p:spPr>
          <a:xfrm>
            <a:off x="868680" y="7051953"/>
            <a:ext cx="12893040" cy="300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优化容器使用appuser非root用户运行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75968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运维问题与解决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58735"/>
            <a:ext cx="6357818" cy="2327791"/>
          </a:xfrm>
          <a:prstGeom prst="roundRect">
            <a:avLst>
              <a:gd name="adj" fmla="val 6285"/>
            </a:avLst>
          </a:prstGeom>
          <a:solidFill>
            <a:srgbClr val="FAF5EB"/>
          </a:solidFill>
          <a:ln w="30480">
            <a:solidFill>
              <a:srgbClr val="E282B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2258735"/>
            <a:ext cx="121920" cy="2327791"/>
          </a:xfrm>
          <a:prstGeom prst="roundRect">
            <a:avLst>
              <a:gd name="adj" fmla="val 82464"/>
            </a:avLst>
          </a:prstGeom>
          <a:solidFill>
            <a:srgbClr val="E282B7"/>
          </a:solidFill>
        </p:spPr>
      </p:sp>
      <p:sp>
        <p:nvSpPr>
          <p:cNvPr id="5" name="Text 3"/>
          <p:cNvSpPr/>
          <p:nvPr/>
        </p:nvSpPr>
        <p:spPr>
          <a:xfrm>
            <a:off x="1198959" y="2528530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权限问题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3024068"/>
            <a:ext cx="572678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现象：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非root用户无法写入日志文件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198959" y="3550682"/>
            <a:ext cx="572678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解决：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在Dockerfile中正确设置目录权限和用户所有权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2258735"/>
            <a:ext cx="6357818" cy="2327791"/>
          </a:xfrm>
          <a:prstGeom prst="roundRect">
            <a:avLst>
              <a:gd name="adj" fmla="val 6285"/>
            </a:avLst>
          </a:prstGeom>
          <a:solidFill>
            <a:srgbClr val="FAF5EB"/>
          </a:solidFill>
          <a:ln w="30480">
            <a:solidFill>
              <a:srgbClr val="3371A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04378" y="2258735"/>
            <a:ext cx="121920" cy="2327791"/>
          </a:xfrm>
          <a:prstGeom prst="roundRect">
            <a:avLst>
              <a:gd name="adj" fmla="val 82464"/>
            </a:avLst>
          </a:prstGeom>
          <a:solidFill>
            <a:srgbClr val="3371A5"/>
          </a:solidFill>
        </p:spPr>
      </p:sp>
      <p:sp>
        <p:nvSpPr>
          <p:cNvPr id="10" name="Text 8"/>
          <p:cNvSpPr/>
          <p:nvPr/>
        </p:nvSpPr>
        <p:spPr>
          <a:xfrm>
            <a:off x="7796093" y="2528530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镜像层过多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96093" y="3024068"/>
            <a:ext cx="572678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现象：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镜像体积较大，构建层数过多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796093" y="3550682"/>
            <a:ext cx="5726787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解决：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合并RUN指令，清理apt缓存，使用.dockerignore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37724" y="4825841"/>
            <a:ext cx="6357818" cy="2327791"/>
          </a:xfrm>
          <a:prstGeom prst="roundRect">
            <a:avLst>
              <a:gd name="adj" fmla="val 6285"/>
            </a:avLst>
          </a:prstGeom>
          <a:solidFill>
            <a:srgbClr val="FAF5EB"/>
          </a:solidFill>
          <a:ln w="30480">
            <a:solidFill>
              <a:srgbClr val="E282B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07244" y="4825841"/>
            <a:ext cx="121920" cy="2327791"/>
          </a:xfrm>
          <a:prstGeom prst="roundRect">
            <a:avLst>
              <a:gd name="adj" fmla="val 82464"/>
            </a:avLst>
          </a:prstGeom>
          <a:solidFill>
            <a:srgbClr val="E282B7"/>
          </a:solidFill>
        </p:spPr>
      </p:sp>
      <p:sp>
        <p:nvSpPr>
          <p:cNvPr id="15" name="Text 13"/>
          <p:cNvSpPr/>
          <p:nvPr/>
        </p:nvSpPr>
        <p:spPr>
          <a:xfrm>
            <a:off x="1198959" y="5095637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健康检查失败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198959" y="5591175"/>
            <a:ext cx="572678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现象：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容器启动后健康检查立即失败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198959" y="6117788"/>
            <a:ext cx="572678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解决：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增加start-period参数，给应用足够启动时间</a:t>
            </a:r>
            <a:endParaRPr lang="en-US" sz="1850" dirty="0"/>
          </a:p>
        </p:txBody>
      </p:sp>
      <p:sp>
        <p:nvSpPr>
          <p:cNvPr id="18" name="Shape 16"/>
          <p:cNvSpPr/>
          <p:nvPr/>
        </p:nvSpPr>
        <p:spPr>
          <a:xfrm>
            <a:off x="7434858" y="4825841"/>
            <a:ext cx="6357818" cy="2327791"/>
          </a:xfrm>
          <a:prstGeom prst="roundRect">
            <a:avLst>
              <a:gd name="adj" fmla="val 6285"/>
            </a:avLst>
          </a:prstGeom>
          <a:solidFill>
            <a:srgbClr val="FAF5EB"/>
          </a:solidFill>
          <a:ln w="30480">
            <a:solidFill>
              <a:srgbClr val="3371A5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04378" y="4825841"/>
            <a:ext cx="121920" cy="2327791"/>
          </a:xfrm>
          <a:prstGeom prst="roundRect">
            <a:avLst>
              <a:gd name="adj" fmla="val 82464"/>
            </a:avLst>
          </a:prstGeom>
          <a:solidFill>
            <a:srgbClr val="3371A5"/>
          </a:solidFill>
        </p:spPr>
      </p:sp>
      <p:sp>
        <p:nvSpPr>
          <p:cNvPr id="20" name="Text 18"/>
          <p:cNvSpPr/>
          <p:nvPr/>
        </p:nvSpPr>
        <p:spPr>
          <a:xfrm>
            <a:off x="7796093" y="5095637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端口冲突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796093" y="5591175"/>
            <a:ext cx="572678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现象：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多容器运行时端口被占用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7796093" y="6117788"/>
            <a:ext cx="5726787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解决：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使用Docker Compose管理端口映射，避免硬编码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146" y="468392"/>
            <a:ext cx="4008120" cy="5008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总结与展望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96265" y="1347470"/>
            <a:ext cx="2004060" cy="4089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核心收获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96146" y="1815703"/>
            <a:ext cx="6511290" cy="2725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掌握容器化技术核心原理与分层机制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96146" y="2147768"/>
            <a:ext cx="6511290" cy="2725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实践云原生应用安全与可靠性设计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96146" y="2479834"/>
            <a:ext cx="6511290" cy="2725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建立自动化运维与持续验证体系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96146" y="2922627"/>
            <a:ext cx="2004060" cy="2503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改进方向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96146" y="3343275"/>
            <a:ext cx="6511290" cy="2725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微服务架构拆分与API增强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596146" y="3675340"/>
            <a:ext cx="6511290" cy="2725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集成CI/CD流水线和监控告警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596146" y="4007406"/>
            <a:ext cx="6511290" cy="2725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安全扫描、密钥管理与零信任网络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596146" y="4339471"/>
            <a:ext cx="6511290" cy="2725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使用Alpine镜像进一步瘦身至50MB以下</a:t>
            </a:r>
            <a:endParaRPr lang="en-US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970" y="444500"/>
            <a:ext cx="6511290" cy="7642225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55880" y="8310880"/>
            <a:ext cx="14575155" cy="723900"/>
          </a:xfrm>
          <a:prstGeom prst="roundRect">
            <a:avLst>
              <a:gd name="adj" fmla="val 9887"/>
            </a:avLst>
          </a:prstGeom>
          <a:solidFill>
            <a:srgbClr val="C5DBED"/>
          </a:solidFill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05" y="8564999"/>
            <a:ext cx="212884" cy="170259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149548" y="8523565"/>
            <a:ext cx="12714446" cy="2725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项目地址：</a:t>
            </a: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https://github.com/istris/cloud_final_23-1_-6-_A6.git</a:t>
            </a:r>
            <a:endParaRPr lang="en-US" sz="13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021205" y="148844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5_1*a*1"/>
  <p:tag name="KSO_WM_TEMPLATE_CATEGORY" val="custom"/>
  <p:tag name="KSO_WM_TEMPLATE_INDEX" val="20232485"/>
  <p:tag name="KSO_WM_UNIT_LAYERLEVEL" val="1"/>
  <p:tag name="KSO_WM_TAG_VERSION" val="3.0"/>
  <p:tag name="KSO_WM_BEAUTIFY_FLAG" val="#wm#"/>
  <p:tag name="KSO_WM_UNIT_VALUE" val="30"/>
  <p:tag name="KSO_WM_DIAGRAM_GROUP_CODE" val="l1-1"/>
  <p:tag name="KSO_WM_UNIT_PRESET_TEXT" val="单击此处添加页面的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63_2*l_h_a*1_2_1"/>
  <p:tag name="KSO_WM_TEMPLATE_CATEGORY" val="diagram"/>
  <p:tag name="KSO_WM_TEMPLATE_INDEX" val="2023566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UNIT_VALUE" val="23"/>
  <p:tag name="KSO_WM_DIAGRAM_VERSION" val="3"/>
  <p:tag name="KSO_WM_DIAGRAM_COLOR_TRICK" val="1"/>
  <p:tag name="KSO_WM_DIAGRAM_COLOR_TEXT_CAN_REMOVE" val="n"/>
  <p:tag name="KSO_WM_UNIT_PRESET_TEXT" val="添加标题"/>
  <p:tag name="KSO_WM_UNIT_TEXT_TYPE" val="1"/>
  <p:tag name="KSO_WM_DIAGRAM_MAX_ITEMCNT" val="4"/>
  <p:tag name="KSO_WM_DIAGRAM_MIN_ITEMCNT" val="2"/>
  <p:tag name="KSO_WM_DIAGRAM_VIRTUALLY_FRAME" val="{&quot;height&quot;:359.95000000000005,&quot;left&quot;:568.3446938766784,&quot;top&quot;:173.89999999999995,&quot;width&quot;:551.46061224664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63_2*l_h_i*1_3_2"/>
  <p:tag name="KSO_WM_TEMPLATE_CATEGORY" val="diagram"/>
  <p:tag name="KSO_WM_TEMPLATE_INDEX" val="20235663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UNIT_LINE_FORE_SCHEMECOLOR_INDEX" val="7"/>
  <p:tag name="KSO_WM_DIAGRAM_MAX_ITEMCNT" val="4"/>
  <p:tag name="KSO_WM_DIAGRAM_MIN_ITEMCNT" val="2"/>
  <p:tag name="KSO_WM_DIAGRAM_VIRTUALLY_FRAME" val="{&quot;height&quot;:359.95000000000005,&quot;left&quot;:568.3446938766784,&quot;top&quot;:173.89999999999995,&quot;width&quot;:551.460612246643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7"/>
  <p:tag name="KSO_WM_UNIT_USESOURCEFORMAT_APPLY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63_2*l_h_i*1_3_1"/>
  <p:tag name="KSO_WM_TEMPLATE_CATEGORY" val="diagram"/>
  <p:tag name="KSO_WM_TEMPLATE_INDEX" val="20235663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59.95000000000005,&quot;left&quot;:568.3446938766784,&quot;top&quot;:173.89999999999995,&quot;width&quot;:551.460612246643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7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63_2*l_h_f*1_3_1"/>
  <p:tag name="KSO_WM_TEMPLATE_CATEGORY" val="diagram"/>
  <p:tag name="KSO_WM_TEMPLATE_INDEX" val="20235663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3_1"/>
  <p:tag name="KSO_WM_UNIT_VALUE" val="60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。根据需要可酌情增减文字，以便观者准确理解您所传达的信息。"/>
  <p:tag name="KSO_WM_UNIT_TEXT_TYPE" val="1"/>
  <p:tag name="KSO_WM_DIAGRAM_MAX_ITEMCNT" val="4"/>
  <p:tag name="KSO_WM_DIAGRAM_MIN_ITEMCNT" val="2"/>
  <p:tag name="KSO_WM_DIAGRAM_VIRTUALLY_FRAME" val="{&quot;height&quot;:359.95000000000005,&quot;left&quot;:568.3446938766784,&quot;top&quot;:173.89999999999995,&quot;width&quot;:551.46061224664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63_2*l_h_a*1_3_1"/>
  <p:tag name="KSO_WM_TEMPLATE_CATEGORY" val="diagram"/>
  <p:tag name="KSO_WM_TEMPLATE_INDEX" val="2023566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UNIT_VALUE" val="23"/>
  <p:tag name="KSO_WM_DIAGRAM_VERSION" val="3"/>
  <p:tag name="KSO_WM_DIAGRAM_COLOR_TRICK" val="1"/>
  <p:tag name="KSO_WM_DIAGRAM_COLOR_TEXT_CAN_REMOVE" val="n"/>
  <p:tag name="KSO_WM_UNIT_PRESET_TEXT" val="添加标题"/>
  <p:tag name="KSO_WM_UNIT_TEXT_TYPE" val="1"/>
  <p:tag name="KSO_WM_DIAGRAM_MAX_ITEMCNT" val="4"/>
  <p:tag name="KSO_WM_DIAGRAM_MIN_ITEMCNT" val="2"/>
  <p:tag name="KSO_WM_DIAGRAM_VIRTUALLY_FRAME" val="{&quot;height&quot;:359.95000000000005,&quot;left&quot;:568.3446938766784,&quot;top&quot;:173.89999999999995,&quot;width&quot;:551.46061224664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5.xml><?xml version="1.0" encoding="utf-8"?>
<p:tagLst xmlns:p="http://schemas.openxmlformats.org/presentationml/2006/main">
  <p:tag name="KSO_WM_SLIDE_ID" val="custom20232485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2485"/>
  <p:tag name="KSO_WM_SLIDE_TYPE" val="text"/>
  <p:tag name="KSO_WM_SLIDE_SUBTYPE" val="picTxt"/>
  <p:tag name="KSO_WM_SLIDE_SIZE" val="552.15*359.95"/>
  <p:tag name="KSO_WM_SLIDE_POSITION" val="359*131.6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212_1*a*1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VALUE" val="30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1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2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3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3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VALUE" val="1904*148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85_1*d*1"/>
  <p:tag name="KSO_WM_TEMPLATE_CATEGORY" val="custom"/>
  <p:tag name="KSO_WM_TEMPLATE_INDEX" val="20232485"/>
  <p:tag name="KSO_WM_UNIT_LAYERLEVEL" val="1"/>
  <p:tag name="KSO_WM_TAG_VERSION" val="3.0"/>
  <p:tag name="KSO_WM_BEAUTIFY_FLAG" val="#wm#"/>
  <p:tag name="KSO_WM_UNIT_PICTURE_SUBTYPE" val="b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</p:tagLst>
</file>

<file path=ppt/tags/tag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4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4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5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6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6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7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7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8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8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9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9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412_2*l_i*1_1"/>
  <p:tag name="KSO_WM_TEMPLATE_CATEGORY" val="diagram"/>
  <p:tag name="KSO_WM_TEMPLATE_INDEX" val="20235412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360.15,&quot;left&quot;:599.7122517226667,&quot;top&quot;:185.75,&quot;width&quot;:408.8755752948241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412_2*l_h_f*1_1_1"/>
  <p:tag name="KSO_WM_TEMPLATE_CATEGORY" val="diagram"/>
  <p:tag name="KSO_WM_TEMPLATE_INDEX" val="20235412"/>
  <p:tag name="KSO_WM_UNIT_LAYERLEVEL" val="1_1_1"/>
  <p:tag name="KSO_WM_TAG_VERSION" val="3.0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你的正文，文字是您思想的提炼，为了最终演示发布的良好效果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15,&quot;left&quot;:599.7122517226667,&quot;top&quot;:185.75,&quot;width&quot;:408.87557529482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412_2*l_h_a*1_1_1"/>
  <p:tag name="KSO_WM_TEMPLATE_CATEGORY" val="diagram"/>
  <p:tag name="KSO_WM_TEMPLATE_INDEX" val="20235412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15,&quot;left&quot;:599.7122517226667,&quot;top&quot;:185.75,&quot;width&quot;:408.87557529482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412"/>
  <p:tag name="KSO_WM_UNIT_LAYERLEVEL" val="1_1_1"/>
  <p:tag name="KSO_WM_TAG_VERSION" val="3.0"/>
  <p:tag name="KSO_WM_DIAGRAM_MAX_ITEMCNT" val="8"/>
  <p:tag name="KSO_WM_DIAGRAM_MIN_ITEMCNT" val="2"/>
  <p:tag name="KSO_WM_DIAGRAM_VIRTUALLY_FRAME" val="{&quot;height&quot;:360.15,&quot;left&quot;:599.7122517226667,&quot;top&quot;:185.75,&quot;width&quot;:408.875575294824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412_2*l_h_i*1_1_1"/>
  <p:tag name="KSO_WM_UNIT_INDEX" val="1_1_1"/>
  <p:tag name="KSO_WM_UNIT_USESOURCEFORMAT_APPLY" val="1"/>
  <p:tag name="KSO_WM_BEAUTIFY_FLAG" val="#wm#"/>
  <p:tag name="KSO_WM_DIAGRAM_GROUP_CODE" val="l1-1"/>
  <p:tag name="KSO_WM_UNIT_SUBTYPE" val="d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63_2*l_h_i*1_1_2"/>
  <p:tag name="KSO_WM_TEMPLATE_CATEGORY" val="diagram"/>
  <p:tag name="KSO_WM_TEMPLATE_INDEX" val="20235663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2"/>
  <p:tag name="KSO_WM_DIAGRAM_VIRTUALLY_FRAME" val="{&quot;height&quot;:359.95000000000005,&quot;left&quot;:568.3446938766784,&quot;top&quot;:173.89999999999995,&quot;width&quot;:551.460612246643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5"/>
  <p:tag name="KSO_WM_UNIT_USESOURCEFORMAT_APPLY" val="1"/>
</p:tagLst>
</file>

<file path=ppt/tags/tag3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412_2*l_h_f*1_2_1"/>
  <p:tag name="KSO_WM_TEMPLATE_CATEGORY" val="diagram"/>
  <p:tag name="KSO_WM_TEMPLATE_INDEX" val="20235412"/>
  <p:tag name="KSO_WM_UNIT_LAYERLEVEL" val="1_1_1"/>
  <p:tag name="KSO_WM_TAG_VERSION" val="3.0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你的正文，为了最终演示发布的良好效果，请尽量言简意赅的阐述观点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15,&quot;left&quot;:599.7122517226667,&quot;top&quot;:185.75,&quot;width&quot;:408.87557529482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5412_2*l_h_a*1_2_1"/>
  <p:tag name="KSO_WM_TEMPLATE_CATEGORY" val="diagram"/>
  <p:tag name="KSO_WM_TEMPLATE_INDEX" val="20235412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15,&quot;left&quot;:599.7122517226667,&quot;top&quot;:185.75,&quot;width&quot;:408.87557529482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412"/>
  <p:tag name="KSO_WM_UNIT_LAYERLEVEL" val="1_1_1"/>
  <p:tag name="KSO_WM_TAG_VERSION" val="3.0"/>
  <p:tag name="KSO_WM_DIAGRAM_MAX_ITEMCNT" val="8"/>
  <p:tag name="KSO_WM_DIAGRAM_MIN_ITEMCNT" val="2"/>
  <p:tag name="KSO_WM_DIAGRAM_VIRTUALLY_FRAME" val="{&quot;height&quot;:360.15,&quot;left&quot;:599.7122517226667,&quot;top&quot;:185.75,&quot;width&quot;:408.875575294824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412_2*l_h_i*1_2_1"/>
  <p:tag name="KSO_WM_UNIT_INDEX" val="1_2_1"/>
  <p:tag name="KSO_WM_UNIT_USESOURCEFORMAT_APPLY" val="1"/>
  <p:tag name="KSO_WM_BEAUTIFY_FLAG" val="#wm#"/>
  <p:tag name="KSO_WM_DIAGRAM_GROUP_CODE" val="l1-1"/>
  <p:tag name="KSO_WM_UNIT_SUBTYPE" val="d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5412_2*l_h_f*1_3_1"/>
  <p:tag name="KSO_WM_TEMPLATE_CATEGORY" val="diagram"/>
  <p:tag name="KSO_WM_TEMPLATE_INDEX" val="20235412"/>
  <p:tag name="KSO_WM_UNIT_LAYERLEVEL" val="1_1_1"/>
  <p:tag name="KSO_WM_TAG_VERSION" val="3.0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编辑添加正文内容，文字是您思想的提炼，为了最终演示发布的良好效果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15,&quot;left&quot;:599.7122517226667,&quot;top&quot;:185.75,&quot;width&quot;:408.87557529482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5412_2*l_h_a*1_3_1"/>
  <p:tag name="KSO_WM_TEMPLATE_CATEGORY" val="diagram"/>
  <p:tag name="KSO_WM_TEMPLATE_INDEX" val="20235412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360.15,&quot;left&quot;:599.7122517226667,&quot;top&quot;:185.75,&quot;width&quot;:408.87557529482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412"/>
  <p:tag name="KSO_WM_UNIT_LAYERLEVEL" val="1_1_1"/>
  <p:tag name="KSO_WM_TAG_VERSION" val="3.0"/>
  <p:tag name="KSO_WM_DIAGRAM_MAX_ITEMCNT" val="8"/>
  <p:tag name="KSO_WM_DIAGRAM_MIN_ITEMCNT" val="2"/>
  <p:tag name="KSO_WM_DIAGRAM_VIRTUALLY_FRAME" val="{&quot;height&quot;:360.15,&quot;left&quot;:599.7122517226667,&quot;top&quot;:185.75,&quot;width&quot;:408.875575294824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412_2*l_h_i*1_3_1"/>
  <p:tag name="KSO_WM_UNIT_INDEX" val="1_3_1"/>
  <p:tag name="KSO_WM_UNIT_USESOURCEFORMAT_APPLY" val="1"/>
  <p:tag name="KSO_WM_BEAUTIFY_FLAG" val="#wm#"/>
  <p:tag name="KSO_WM_DIAGRAM_GROUP_CODE" val="l1-1"/>
  <p:tag name="KSO_WM_UNIT_SUBTYPE" val="d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36.xml><?xml version="1.0" encoding="utf-8"?>
<p:tagLst xmlns:p="http://schemas.openxmlformats.org/presentationml/2006/main">
  <p:tag name="KSO_WM_SLIDE_ID" val="custom20233212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3212"/>
  <p:tag name="KSO_WM_SLIDE_TYPE" val="text"/>
  <p:tag name="KSO_WM_SLIDE_SUBTYPE" val="picTxt"/>
  <p:tag name="KSO_WM_SLIDE_SIZE" val="408.15*360.15"/>
  <p:tag name="KSO_WM_SLIDE_POSITION" val="504.075*131.7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63_2*l_h_i*1_1_1"/>
  <p:tag name="KSO_WM_TEMPLATE_CATEGORY" val="diagram"/>
  <p:tag name="KSO_WM_TEMPLATE_INDEX" val="20235663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59.95000000000005,&quot;left&quot;:568.3446938766784,&quot;top&quot;:173.89999999999995,&quot;width&quot;:551.460612246643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63_2*l_h_f*1_1_1"/>
  <p:tag name="KSO_WM_TEMPLATE_CATEGORY" val="diagram"/>
  <p:tag name="KSO_WM_TEMPLATE_INDEX" val="20235663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1_1"/>
  <p:tag name="KSO_WM_UNIT_VALUE" val="60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。根据需要可酌情增减文字，以便观者准确理解您所传达的信息。"/>
  <p:tag name="KSO_WM_UNIT_TEXT_TYPE" val="1"/>
  <p:tag name="KSO_WM_DIAGRAM_MAX_ITEMCNT" val="4"/>
  <p:tag name="KSO_WM_DIAGRAM_MIN_ITEMCNT" val="2"/>
  <p:tag name="KSO_WM_DIAGRAM_VIRTUALLY_FRAME" val="{&quot;height&quot;:359.95000000000005,&quot;left&quot;:568.3446938766784,&quot;top&quot;:173.89999999999995,&quot;width&quot;:551.46061224664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63_2*l_h_a*1_1_1"/>
  <p:tag name="KSO_WM_TEMPLATE_CATEGORY" val="diagram"/>
  <p:tag name="KSO_WM_TEMPLATE_INDEX" val="2023566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UNIT_VALUE" val="23"/>
  <p:tag name="KSO_WM_DIAGRAM_VERSION" val="3"/>
  <p:tag name="KSO_WM_DIAGRAM_COLOR_TRICK" val="1"/>
  <p:tag name="KSO_WM_DIAGRAM_COLOR_TEXT_CAN_REMOVE" val="n"/>
  <p:tag name="KSO_WM_UNIT_PRESET_TEXT" val="添加标题"/>
  <p:tag name="KSO_WM_UNIT_TEXT_TYPE" val="1"/>
  <p:tag name="KSO_WM_DIAGRAM_MAX_ITEMCNT" val="4"/>
  <p:tag name="KSO_WM_DIAGRAM_MIN_ITEMCNT" val="2"/>
  <p:tag name="KSO_WM_DIAGRAM_VIRTUALLY_FRAME" val="{&quot;height&quot;:359.95000000000005,&quot;left&quot;:568.3446938766784,&quot;top&quot;:173.89999999999995,&quot;width&quot;:551.46061224664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63_2*l_h_i*1_2_2"/>
  <p:tag name="KSO_WM_TEMPLATE_CATEGORY" val="diagram"/>
  <p:tag name="KSO_WM_TEMPLATE_INDEX" val="20235663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UNIT_LINE_FORE_SCHEMECOLOR_INDEX" val="6"/>
  <p:tag name="KSO_WM_DIAGRAM_MAX_ITEMCNT" val="4"/>
  <p:tag name="KSO_WM_DIAGRAM_MIN_ITEMCNT" val="2"/>
  <p:tag name="KSO_WM_DIAGRAM_VIRTUALLY_FRAME" val="{&quot;height&quot;:359.95000000000005,&quot;left&quot;:568.3446938766784,&quot;top&quot;:173.89999999999995,&quot;width&quot;:551.460612246643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6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63_2*l_h_i*1_2_1"/>
  <p:tag name="KSO_WM_TEMPLATE_CATEGORY" val="diagram"/>
  <p:tag name="KSO_WM_TEMPLATE_INDEX" val="20235663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59.95000000000005,&quot;left&quot;:568.3446938766784,&quot;top&quot;:173.89999999999995,&quot;width&quot;:551.460612246643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6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63_2*l_h_f*1_2_1"/>
  <p:tag name="KSO_WM_TEMPLATE_CATEGORY" val="diagram"/>
  <p:tag name="KSO_WM_TEMPLATE_INDEX" val="20235663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2_1"/>
  <p:tag name="KSO_WM_UNIT_VALUE" val="60"/>
  <p:tag name="KSO_WM_DIAGRAM_VERSION" val="3"/>
  <p:tag name="KSO_WM_DIAGRAM_COLOR_TRICK" val="1"/>
  <p:tag name="KSO_WM_DIAGRAM_COLOR_TEXT_CAN_REMOVE" val="n"/>
  <p:tag name="KSO_WM_UNIT_PRESET_TEXT" val="单击添加正文，文字是思想的提炼，为了演示发布的良好效果。根据需要可酌情增减文字，以便观者准确理解您所传达的信息。"/>
  <p:tag name="KSO_WM_UNIT_TEXT_TYPE" val="1"/>
  <p:tag name="KSO_WM_DIAGRAM_MAX_ITEMCNT" val="4"/>
  <p:tag name="KSO_WM_DIAGRAM_MIN_ITEMCNT" val="2"/>
  <p:tag name="KSO_WM_DIAGRAM_VIRTUALLY_FRAME" val="{&quot;height&quot;:359.95000000000005,&quot;left&quot;:568.3446938766784,&quot;top&quot;:173.89999999999995,&quot;width&quot;:551.46061224664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1277</Words>
  <Application>WPS 演示</Application>
  <PresentationFormat>On-screen Show (16:9)</PresentationFormat>
  <Paragraphs>212</Paragraphs>
  <Slides>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5" baseType="lpstr">
      <vt:lpstr>Arial</vt:lpstr>
      <vt:lpstr>宋体</vt:lpstr>
      <vt:lpstr>Wingdings</vt:lpstr>
      <vt:lpstr>Funnel Display</vt:lpstr>
      <vt:lpstr>Funnel Display</vt:lpstr>
      <vt:lpstr>Funnel Display</vt:lpstr>
      <vt:lpstr>Funnel Sans</vt:lpstr>
      <vt:lpstr>Funnel Sans</vt:lpstr>
      <vt:lpstr>Funnel Sans</vt:lpstr>
      <vt:lpstr>微软雅黑</vt:lpstr>
      <vt:lpstr>Calibri</vt:lpstr>
      <vt:lpstr>等线</vt:lpstr>
      <vt:lpstr>Arial Unicode MS</vt:lpstr>
      <vt:lpstr>等线 Light</vt:lpstr>
      <vt:lpstr>Calibri Light</vt:lpstr>
      <vt:lpstr>Office Theme</vt:lpstr>
      <vt:lpstr>PowerPoint 演示文稿</vt:lpstr>
      <vt:lpstr>项目概览</vt:lpstr>
      <vt:lpstr>PowerPoint 演示文稿</vt:lpstr>
      <vt:lpstr>核心技术原理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WPS_1669472336</cp:lastModifiedBy>
  <cp:revision>6</cp:revision>
  <dcterms:created xsi:type="dcterms:W3CDTF">2026-01-03T12:18:00Z</dcterms:created>
  <dcterms:modified xsi:type="dcterms:W3CDTF">2026-01-03T12:38:58Z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5E963415D3AA44EC800C958575A1C6B7_13</vt:lpwstr>
  </property>
  <property fmtid="{D5CDD505-2E9C-101B-9397-08002B2CF9AE}" pid="3" name="KSOProductBuildVer">
    <vt:lpwstr>2052-12.1.0.24034</vt:lpwstr>
  </property>
</Properties>
</file>